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10"/>
  </p:notesMasterIdLst>
  <p:sldIdLst>
    <p:sldId id="258" r:id="rId2"/>
    <p:sldId id="318" r:id="rId3"/>
    <p:sldId id="319" r:id="rId4"/>
    <p:sldId id="270" r:id="rId5"/>
    <p:sldId id="317" r:id="rId6"/>
    <p:sldId id="320" r:id="rId7"/>
    <p:sldId id="323" r:id="rId8"/>
    <p:sldId id="316" r:id="rId9"/>
  </p:sldIdLst>
  <p:sldSz cx="9144000" cy="5143500" type="screen16x9"/>
  <p:notesSz cx="7010400" cy="9296400"/>
  <p:defaultTextStyle>
    <a:defPPr>
      <a:defRPr lang="en-US"/>
    </a:defPPr>
    <a:lvl1pPr marL="0" algn="l" defTabSz="685750" rtl="0" eaLnBrk="1" latinLnBrk="0" hangingPunct="1">
      <a:defRPr sz="1400" kern="1200">
        <a:solidFill>
          <a:schemeClr val="tx1"/>
        </a:solidFill>
        <a:latin typeface="+mn-lt"/>
        <a:ea typeface="+mn-ea"/>
        <a:cs typeface="+mn-cs"/>
      </a:defRPr>
    </a:lvl1pPr>
    <a:lvl2pPr marL="342874" algn="l" defTabSz="685750" rtl="0" eaLnBrk="1" latinLnBrk="0" hangingPunct="1">
      <a:defRPr sz="1400" kern="1200">
        <a:solidFill>
          <a:schemeClr val="tx1"/>
        </a:solidFill>
        <a:latin typeface="+mn-lt"/>
        <a:ea typeface="+mn-ea"/>
        <a:cs typeface="+mn-cs"/>
      </a:defRPr>
    </a:lvl2pPr>
    <a:lvl3pPr marL="685750" algn="l" defTabSz="685750" rtl="0" eaLnBrk="1" latinLnBrk="0" hangingPunct="1">
      <a:defRPr sz="1400" kern="1200">
        <a:solidFill>
          <a:schemeClr val="tx1"/>
        </a:solidFill>
        <a:latin typeface="+mn-lt"/>
        <a:ea typeface="+mn-ea"/>
        <a:cs typeface="+mn-cs"/>
      </a:defRPr>
    </a:lvl3pPr>
    <a:lvl4pPr marL="1028624" algn="l" defTabSz="685750" rtl="0" eaLnBrk="1" latinLnBrk="0" hangingPunct="1">
      <a:defRPr sz="1400" kern="1200">
        <a:solidFill>
          <a:schemeClr val="tx1"/>
        </a:solidFill>
        <a:latin typeface="+mn-lt"/>
        <a:ea typeface="+mn-ea"/>
        <a:cs typeface="+mn-cs"/>
      </a:defRPr>
    </a:lvl4pPr>
    <a:lvl5pPr marL="1371499" algn="l" defTabSz="685750" rtl="0" eaLnBrk="1" latinLnBrk="0" hangingPunct="1">
      <a:defRPr sz="1400" kern="1200">
        <a:solidFill>
          <a:schemeClr val="tx1"/>
        </a:solidFill>
        <a:latin typeface="+mn-lt"/>
        <a:ea typeface="+mn-ea"/>
        <a:cs typeface="+mn-cs"/>
      </a:defRPr>
    </a:lvl5pPr>
    <a:lvl6pPr marL="1714374" algn="l" defTabSz="685750" rtl="0" eaLnBrk="1" latinLnBrk="0" hangingPunct="1">
      <a:defRPr sz="1400" kern="1200">
        <a:solidFill>
          <a:schemeClr val="tx1"/>
        </a:solidFill>
        <a:latin typeface="+mn-lt"/>
        <a:ea typeface="+mn-ea"/>
        <a:cs typeface="+mn-cs"/>
      </a:defRPr>
    </a:lvl6pPr>
    <a:lvl7pPr marL="2057248" algn="l" defTabSz="685750" rtl="0" eaLnBrk="1" latinLnBrk="0" hangingPunct="1">
      <a:defRPr sz="1400" kern="1200">
        <a:solidFill>
          <a:schemeClr val="tx1"/>
        </a:solidFill>
        <a:latin typeface="+mn-lt"/>
        <a:ea typeface="+mn-ea"/>
        <a:cs typeface="+mn-cs"/>
      </a:defRPr>
    </a:lvl7pPr>
    <a:lvl8pPr marL="2400124" algn="l" defTabSz="685750" rtl="0" eaLnBrk="1" latinLnBrk="0" hangingPunct="1">
      <a:defRPr sz="1400" kern="1200">
        <a:solidFill>
          <a:schemeClr val="tx1"/>
        </a:solidFill>
        <a:latin typeface="+mn-lt"/>
        <a:ea typeface="+mn-ea"/>
        <a:cs typeface="+mn-cs"/>
      </a:defRPr>
    </a:lvl8pPr>
    <a:lvl9pPr marL="2742998" algn="l" defTabSz="68575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7C80"/>
    <a:srgbClr val="FF5050"/>
    <a:srgbClr val="FF6600"/>
    <a:srgbClr val="BEC637"/>
    <a:srgbClr val="C8D139"/>
    <a:srgbClr val="00A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9812"/>
    <p:restoredTop sz="80442"/>
  </p:normalViewPr>
  <p:slideViewPr>
    <p:cSldViewPr snapToGrid="0" snapToObjects="1">
      <p:cViewPr>
        <p:scale>
          <a:sx n="60" d="100"/>
          <a:sy n="60" d="100"/>
        </p:scale>
        <p:origin x="-1296" y="-284"/>
      </p:cViewPr>
      <p:guideLst>
        <p:guide orient="horz" pos="1620"/>
        <p:guide pos="2880"/>
      </p:guideLst>
    </p:cSldViewPr>
  </p:slideViewPr>
  <p:notesTextViewPr>
    <p:cViewPr>
      <p:scale>
        <a:sx n="1" d="1"/>
        <a:sy n="1" d="1"/>
      </p:scale>
      <p:origin x="0" y="1348"/>
    </p:cViewPr>
  </p:notesTextViewPr>
  <p:sorterViewPr>
    <p:cViewPr>
      <p:scale>
        <a:sx n="1" d="1"/>
        <a:sy n="1" d="1"/>
      </p:scale>
      <p:origin x="0" y="0"/>
    </p:cViewPr>
  </p:sorterViewPr>
  <p:notesViewPr>
    <p:cSldViewPr snapToGrid="0" snapToObjects="1">
      <p:cViewPr>
        <p:scale>
          <a:sx n="90" d="100"/>
          <a:sy n="90" d="100"/>
        </p:scale>
        <p:origin x="-1796" y="222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2"/>
            <a:ext cx="3037840" cy="466434"/>
          </a:xfrm>
          <a:prstGeom prst="rect">
            <a:avLst/>
          </a:prstGeom>
        </p:spPr>
        <p:txBody>
          <a:bodyPr vert="horz" lIns="93177" tIns="46589" rIns="93177" bIns="46589" rtlCol="0"/>
          <a:lstStyle>
            <a:lvl1pPr algn="r">
              <a:defRPr sz="1200"/>
            </a:lvl1pPr>
          </a:lstStyle>
          <a:p>
            <a:fld id="{1B072493-86C1-284B-908A-FD230E340C3A}" type="datetimeFigureOut">
              <a:rPr lang="en-US" smtClean="0"/>
              <a:pPr/>
              <a:t>7/20/2022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BD92324-2899-8447-ABEA-956048AE4D68}" type="slidenum">
              <a:rPr lang="en-US" smtClean="0"/>
              <a:pPr/>
              <a:t>‹#›</a:t>
            </a:fld>
            <a:endParaRPr lang="en-US" dirty="0"/>
          </a:p>
        </p:txBody>
      </p:sp>
    </p:spTree>
    <p:extLst>
      <p:ext uri="{BB962C8B-B14F-4D97-AF65-F5344CB8AC3E}">
        <p14:creationId xmlns:p14="http://schemas.microsoft.com/office/powerpoint/2010/main" val="3259898323"/>
      </p:ext>
    </p:extLst>
  </p:cSld>
  <p:clrMap bg1="lt1" tx1="dk1" bg2="lt2" tx2="dk2" accent1="accent1" accent2="accent2" accent3="accent3" accent4="accent4" accent5="accent5" accent6="accent6" hlink="hlink" folHlink="folHlink"/>
  <p:notesStyle>
    <a:lvl1pPr marL="0" algn="l" defTabSz="685750" rtl="0" eaLnBrk="1" latinLnBrk="0" hangingPunct="1">
      <a:defRPr sz="900" kern="1200">
        <a:solidFill>
          <a:schemeClr val="tx1"/>
        </a:solidFill>
        <a:latin typeface="+mn-lt"/>
        <a:ea typeface="+mn-ea"/>
        <a:cs typeface="+mn-cs"/>
      </a:defRPr>
    </a:lvl1pPr>
    <a:lvl2pPr marL="342874" algn="l" defTabSz="685750" rtl="0" eaLnBrk="1" latinLnBrk="0" hangingPunct="1">
      <a:defRPr sz="900" kern="1200">
        <a:solidFill>
          <a:schemeClr val="tx1"/>
        </a:solidFill>
        <a:latin typeface="+mn-lt"/>
        <a:ea typeface="+mn-ea"/>
        <a:cs typeface="+mn-cs"/>
      </a:defRPr>
    </a:lvl2pPr>
    <a:lvl3pPr marL="685750" algn="l" defTabSz="685750" rtl="0" eaLnBrk="1" latinLnBrk="0" hangingPunct="1">
      <a:defRPr sz="900" kern="1200">
        <a:solidFill>
          <a:schemeClr val="tx1"/>
        </a:solidFill>
        <a:latin typeface="+mn-lt"/>
        <a:ea typeface="+mn-ea"/>
        <a:cs typeface="+mn-cs"/>
      </a:defRPr>
    </a:lvl3pPr>
    <a:lvl4pPr marL="1028624" algn="l" defTabSz="685750" rtl="0" eaLnBrk="1" latinLnBrk="0" hangingPunct="1">
      <a:defRPr sz="900" kern="1200">
        <a:solidFill>
          <a:schemeClr val="tx1"/>
        </a:solidFill>
        <a:latin typeface="+mn-lt"/>
        <a:ea typeface="+mn-ea"/>
        <a:cs typeface="+mn-cs"/>
      </a:defRPr>
    </a:lvl4pPr>
    <a:lvl5pPr marL="1371499" algn="l" defTabSz="685750" rtl="0" eaLnBrk="1" latinLnBrk="0" hangingPunct="1">
      <a:defRPr sz="900" kern="1200">
        <a:solidFill>
          <a:schemeClr val="tx1"/>
        </a:solidFill>
        <a:latin typeface="+mn-lt"/>
        <a:ea typeface="+mn-ea"/>
        <a:cs typeface="+mn-cs"/>
      </a:defRPr>
    </a:lvl5pPr>
    <a:lvl6pPr marL="1714374" algn="l" defTabSz="685750" rtl="0" eaLnBrk="1" latinLnBrk="0" hangingPunct="1">
      <a:defRPr sz="900" kern="1200">
        <a:solidFill>
          <a:schemeClr val="tx1"/>
        </a:solidFill>
        <a:latin typeface="+mn-lt"/>
        <a:ea typeface="+mn-ea"/>
        <a:cs typeface="+mn-cs"/>
      </a:defRPr>
    </a:lvl6pPr>
    <a:lvl7pPr marL="2057248" algn="l" defTabSz="685750" rtl="0" eaLnBrk="1" latinLnBrk="0" hangingPunct="1">
      <a:defRPr sz="900" kern="1200">
        <a:solidFill>
          <a:schemeClr val="tx1"/>
        </a:solidFill>
        <a:latin typeface="+mn-lt"/>
        <a:ea typeface="+mn-ea"/>
        <a:cs typeface="+mn-cs"/>
      </a:defRPr>
    </a:lvl7pPr>
    <a:lvl8pPr marL="2400124" algn="l" defTabSz="685750" rtl="0" eaLnBrk="1" latinLnBrk="0" hangingPunct="1">
      <a:defRPr sz="900" kern="1200">
        <a:solidFill>
          <a:schemeClr val="tx1"/>
        </a:solidFill>
        <a:latin typeface="+mn-lt"/>
        <a:ea typeface="+mn-ea"/>
        <a:cs typeface="+mn-cs"/>
      </a:defRPr>
    </a:lvl8pPr>
    <a:lvl9pPr marL="2742998" algn="l" defTabSz="68575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pPr/>
              <a:t>1</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pPr/>
              <a:t>2</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pPr/>
              <a:t>3</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28600"/>
            <a:ext cx="5575300" cy="3136900"/>
          </a:xfrm>
        </p:spPr>
      </p:sp>
      <p:sp>
        <p:nvSpPr>
          <p:cNvPr id="3" name="Notes Placeholder 2"/>
          <p:cNvSpPr>
            <a:spLocks noGrp="1"/>
          </p:cNvSpPr>
          <p:nvPr>
            <p:ph type="body" idx="1"/>
          </p:nvPr>
        </p:nvSpPr>
        <p:spPr>
          <a:xfrm>
            <a:off x="241539" y="3365693"/>
            <a:ext cx="6469811" cy="5795560"/>
          </a:xfrm>
        </p:spPr>
        <p:txBody>
          <a:bodyPr/>
          <a:lstStyle/>
          <a:p>
            <a:r>
              <a:rPr lang="en-US" sz="1600" baseline="0" dirty="0" smtClean="0"/>
              <a:t>Our Visioning is a 3 year process and we are in the first year. This year’s goal is to </a:t>
            </a:r>
            <a:r>
              <a:rPr lang="en-US" sz="1600" dirty="0" smtClean="0"/>
              <a:t>Align to Our True North.  True North is: What direction do</a:t>
            </a:r>
            <a:r>
              <a:rPr lang="en-US" sz="1600" baseline="0" dirty="0" smtClean="0"/>
              <a:t> we want/need the church to go for future success?  What is success?  How will we make decisions to ensure we stay on course? </a:t>
            </a:r>
            <a:endParaRPr lang="en-US" sz="1600" dirty="0" smtClean="0"/>
          </a:p>
          <a:p>
            <a:endParaRPr lang="en-US" sz="1600" dirty="0" smtClean="0"/>
          </a:p>
          <a:p>
            <a:r>
              <a:rPr lang="en-US" sz="1600" dirty="0" smtClean="0"/>
              <a:t>The 4 components</a:t>
            </a:r>
            <a:r>
              <a:rPr lang="en-US" sz="1600" baseline="0" dirty="0" smtClean="0"/>
              <a:t> of True North are: Core Values, Mission Statement, Vision and Strategy. And all 4 components</a:t>
            </a:r>
            <a:r>
              <a:rPr lang="en-US" sz="1600" dirty="0" smtClean="0"/>
              <a:t> must be aligned</a:t>
            </a:r>
            <a:r>
              <a:rPr lang="en-US" sz="1600" baseline="0" dirty="0" smtClean="0"/>
              <a:t> and work together</a:t>
            </a:r>
            <a:r>
              <a:rPr lang="en-US" sz="1600" dirty="0" smtClean="0"/>
              <a:t> to</a:t>
            </a:r>
            <a:r>
              <a:rPr lang="en-US" sz="1600" baseline="0" dirty="0" smtClean="0"/>
              <a:t> achieve success.</a:t>
            </a:r>
            <a:endParaRPr lang="en-US" sz="1600" dirty="0" smtClean="0"/>
          </a:p>
          <a:p>
            <a:endParaRPr lang="en-US" sz="1600" baseline="0" dirty="0" smtClean="0"/>
          </a:p>
          <a:p>
            <a:r>
              <a:rPr lang="en-US" sz="1600" baseline="0" dirty="0" smtClean="0"/>
              <a:t>The key steps for determining Our True North are:</a:t>
            </a:r>
          </a:p>
          <a:p>
            <a:pPr marL="232943" indent="-232943">
              <a:buAutoNum type="arabicParenR"/>
            </a:pPr>
            <a:r>
              <a:rPr lang="en-US" sz="1600" baseline="0" dirty="0" smtClean="0"/>
              <a:t>Discovery Process – We have completed this process.  This was the Survey that the congregation completed, the demographic study and feedback from Racine area leaders.</a:t>
            </a:r>
          </a:p>
          <a:p>
            <a:pPr marL="232943" indent="-232943">
              <a:buAutoNum type="arabicParenR"/>
            </a:pPr>
            <a:r>
              <a:rPr lang="en-US" sz="1600" baseline="0" dirty="0" smtClean="0"/>
              <a:t>This summer we are working on developing Our Core Values Statements and Mission Statement. </a:t>
            </a:r>
          </a:p>
          <a:p>
            <a:pPr marL="232943" indent="-232943">
              <a:buAutoNum type="arabicParenR"/>
            </a:pPr>
            <a:r>
              <a:rPr lang="en-US" sz="1600" baseline="0" dirty="0" smtClean="0"/>
              <a:t>Then, Using the results from the Core Values and Mission Statement exercises, Develop Vision and Strategy (starting in September)</a:t>
            </a:r>
          </a:p>
          <a:p>
            <a:pPr marL="232943" indent="-232943">
              <a:buAutoNum type="arabicParenR"/>
            </a:pPr>
            <a:endParaRPr lang="en-US" sz="1600" baseline="0" dirty="0" smtClean="0"/>
          </a:p>
          <a:p>
            <a:pPr>
              <a:defRPr/>
            </a:pPr>
            <a:r>
              <a:rPr lang="en-US" sz="1600" baseline="0" dirty="0" smtClean="0"/>
              <a:t>That’s the BIG</a:t>
            </a:r>
            <a:r>
              <a:rPr lang="en-US" sz="1600" dirty="0" smtClean="0"/>
              <a:t> PICTURE. Now, back to today and Our Core Values: Core Values are about where we </a:t>
            </a:r>
            <a:r>
              <a:rPr lang="en-US" sz="1600" dirty="0"/>
              <a:t>are today: </a:t>
            </a:r>
            <a:r>
              <a:rPr lang="en-US" sz="1600" dirty="0" smtClean="0"/>
              <a:t> Our </a:t>
            </a:r>
            <a:r>
              <a:rPr lang="en-US" sz="1600" dirty="0"/>
              <a:t>essence; </a:t>
            </a:r>
            <a:r>
              <a:rPr lang="en-US" sz="1600" dirty="0" smtClean="0"/>
              <a:t>Our identity, </a:t>
            </a:r>
            <a:r>
              <a:rPr lang="en-US" sz="1600" dirty="0"/>
              <a:t>Why we’re here, what makes us </a:t>
            </a:r>
            <a:r>
              <a:rPr lang="en-US" sz="1600" dirty="0" smtClean="0"/>
              <a:t>unique. </a:t>
            </a:r>
            <a:r>
              <a:rPr lang="en-US" sz="1600" b="1" dirty="0" smtClean="0"/>
              <a:t>Core Values are our</a:t>
            </a:r>
            <a:r>
              <a:rPr lang="en-US" sz="1600" dirty="0" smtClean="0"/>
              <a:t> </a:t>
            </a:r>
            <a:r>
              <a:rPr lang="en-US" sz="1600" b="1" dirty="0" smtClean="0"/>
              <a:t>foundation</a:t>
            </a:r>
            <a:endParaRPr lang="en-US" sz="1600" b="1" baseline="0" dirty="0" smtClean="0"/>
          </a:p>
          <a:p>
            <a:pPr marL="0" marR="0" indent="0" algn="l" defTabSz="685750" rtl="0" eaLnBrk="1" fontAlgn="auto" latinLnBrk="0" hangingPunct="1">
              <a:lnSpc>
                <a:spcPct val="100000"/>
              </a:lnSpc>
              <a:spcBef>
                <a:spcPts val="0"/>
              </a:spcBef>
              <a:spcAft>
                <a:spcPts val="0"/>
              </a:spcAft>
              <a:buClrTx/>
              <a:buSzTx/>
              <a:buFontTx/>
              <a:buNone/>
              <a:tabLst/>
              <a:defRPr/>
            </a:pPr>
            <a:r>
              <a:rPr lang="en-US" sz="1600" b="1" dirty="0" smtClean="0"/>
              <a:t>Upon which we build our future vision. Without true core values we cannot formulate a successful vision.</a:t>
            </a:r>
            <a:endParaRPr lang="en-US" sz="1600"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pPr/>
              <a:t>4</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265113"/>
            <a:ext cx="5575300" cy="3136900"/>
          </a:xfrm>
        </p:spPr>
      </p:sp>
      <p:sp>
        <p:nvSpPr>
          <p:cNvPr id="3" name="Notes Placeholder 2"/>
          <p:cNvSpPr>
            <a:spLocks noGrp="1"/>
          </p:cNvSpPr>
          <p:nvPr>
            <p:ph type="body" idx="1"/>
          </p:nvPr>
        </p:nvSpPr>
        <p:spPr>
          <a:xfrm>
            <a:off x="668020" y="3439303"/>
            <a:ext cx="5608320" cy="5055080"/>
          </a:xfrm>
        </p:spPr>
        <p:txBody>
          <a:bodyPr/>
          <a:lstStyle/>
          <a:p>
            <a:pPr marL="171450" indent="-171450">
              <a:buFont typeface="Arial" pitchFamily="34" charset="0"/>
              <a:buChar char="•"/>
            </a:pPr>
            <a:r>
              <a:rPr lang="en-US" sz="2000" dirty="0" smtClean="0"/>
              <a:t>We’re ready to go to our breakout</a:t>
            </a:r>
            <a:r>
              <a:rPr lang="en-US" sz="2000" baseline="0" dirty="0" smtClean="0"/>
              <a:t> sessions. I’ll introduce the facilitators, their colors and you can follow them to your rooms</a:t>
            </a:r>
            <a:r>
              <a:rPr lang="en-US" sz="2000" dirty="0" smtClean="0"/>
              <a:t> with a brief stop in the narthex to be sure </a:t>
            </a:r>
            <a:endParaRPr lang="en-US" sz="2000" baseline="0" dirty="0" smtClean="0"/>
          </a:p>
          <a:p>
            <a:pPr marL="171450" indent="-171450">
              <a:buFont typeface="Arial" pitchFamily="34" charset="0"/>
              <a:buChar char="•"/>
            </a:pPr>
            <a:r>
              <a:rPr lang="en-US" sz="2000" baseline="0" dirty="0" smtClean="0"/>
              <a:t>IF you are a first time visitor to the church we invite you to stay and chat with pastor Karen about the church in __________</a:t>
            </a:r>
            <a:endParaRPr lang="en-US" sz="2000" dirty="0" smtClean="0"/>
          </a:p>
          <a:p>
            <a:pPr marL="171450" indent="-171450">
              <a:buFont typeface="Arial" pitchFamily="34" charset="0"/>
              <a:buChar char="•"/>
            </a:pPr>
            <a:r>
              <a:rPr lang="en-US" sz="2000" baseline="0" dirty="0" smtClean="0"/>
              <a:t>INTROS and places</a:t>
            </a:r>
          </a:p>
          <a:p>
            <a:pPr marL="514324" lvl="1" indent="-171450">
              <a:buFont typeface="Arial" pitchFamily="34" charset="0"/>
              <a:buChar char="•"/>
            </a:pPr>
            <a:r>
              <a:rPr lang="en-US" sz="2000" baseline="0" dirty="0" smtClean="0"/>
              <a:t>DAWN – Choir Room</a:t>
            </a:r>
          </a:p>
          <a:p>
            <a:pPr marL="514324" lvl="1" indent="-171450">
              <a:buFont typeface="Arial" pitchFamily="34" charset="0"/>
              <a:buChar char="•"/>
            </a:pPr>
            <a:r>
              <a:rPr lang="en-US" sz="2000" baseline="0" dirty="0" smtClean="0"/>
              <a:t>Tony – Sanctuary</a:t>
            </a:r>
          </a:p>
          <a:p>
            <a:pPr marL="514324" lvl="1" indent="-171450">
              <a:buFont typeface="Arial" pitchFamily="34" charset="0"/>
              <a:buChar char="•"/>
            </a:pPr>
            <a:r>
              <a:rPr lang="en-US" sz="2000" baseline="0" dirty="0" smtClean="0"/>
              <a:t>Rachel – Youth Lounge</a:t>
            </a:r>
          </a:p>
          <a:p>
            <a:pPr marL="514324" lvl="1" indent="-171450">
              <a:buFont typeface="Arial" pitchFamily="34" charset="0"/>
              <a:buChar char="•"/>
            </a:pPr>
            <a:r>
              <a:rPr lang="en-US" sz="2000" baseline="0" dirty="0" smtClean="0"/>
              <a:t>Leah – Family Room</a:t>
            </a:r>
          </a:p>
          <a:p>
            <a:pPr marL="514324" lvl="1" indent="-171450">
              <a:buFont typeface="Arial" pitchFamily="34" charset="0"/>
              <a:buChar char="•"/>
            </a:pPr>
            <a:r>
              <a:rPr lang="en-US" sz="2000" baseline="0" dirty="0" err="1" smtClean="0"/>
              <a:t>Nicci</a:t>
            </a:r>
            <a:r>
              <a:rPr lang="en-US" sz="2000" baseline="0" dirty="0" smtClean="0"/>
              <a:t> – Fellowship Hall</a:t>
            </a:r>
          </a:p>
          <a:p>
            <a:pPr marL="514324" lvl="1" indent="-171450">
              <a:buFont typeface="Arial" pitchFamily="34" charset="0"/>
              <a:buChar char="•"/>
            </a:pPr>
            <a:r>
              <a:rPr lang="en-US" sz="2000" baseline="0" dirty="0" smtClean="0"/>
              <a:t>Stacey – </a:t>
            </a:r>
          </a:p>
          <a:p>
            <a:pPr marL="514324" lvl="1" indent="-171450">
              <a:buFont typeface="Arial" pitchFamily="34" charset="0"/>
              <a:buChar char="•"/>
            </a:pPr>
            <a:r>
              <a:rPr lang="en-US" sz="2000" baseline="0" dirty="0" smtClean="0"/>
              <a:t>Dave – </a:t>
            </a:r>
          </a:p>
          <a:p>
            <a:pPr marL="514324" lvl="1" indent="-171450">
              <a:buFont typeface="Arial" pitchFamily="34" charset="0"/>
              <a:buChar char="•"/>
            </a:pPr>
            <a:r>
              <a:rPr lang="en-US" sz="2000" baseline="0" dirty="0" smtClean="0"/>
              <a:t>Myself Steve – </a:t>
            </a:r>
          </a:p>
          <a:p>
            <a:pPr marL="171450" indent="-171450">
              <a:buFont typeface="Arial" pitchFamily="34" charset="0"/>
              <a:buChar char="•"/>
            </a:pPr>
            <a:r>
              <a:rPr lang="en-US" sz="2000" baseline="0" dirty="0" smtClean="0"/>
              <a:t>You will have 30 minutes to complete the exercise</a:t>
            </a:r>
          </a:p>
          <a:p>
            <a:pPr marL="171450" indent="-171450">
              <a:buFont typeface="Arial" pitchFamily="34" charset="0"/>
              <a:buChar char="•"/>
            </a:pPr>
            <a:r>
              <a:rPr lang="en-US" sz="2000" baseline="0" dirty="0" smtClean="0"/>
              <a:t>Questions?</a:t>
            </a:r>
          </a:p>
          <a:p>
            <a:pPr marL="0" indent="0">
              <a:buFont typeface="Arial" pitchFamily="34" charset="0"/>
              <a:buNone/>
            </a:pP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pPr/>
              <a:t>5</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a:xfrm>
            <a:off x="701040" y="4473893"/>
            <a:ext cx="5608320" cy="4356073"/>
          </a:xfrm>
        </p:spPr>
        <p:txBody>
          <a:bodyPr/>
          <a:lstStyle/>
          <a:p>
            <a:r>
              <a:rPr lang="en-US" sz="2000" kern="1200" dirty="0" smtClean="0">
                <a:solidFill>
                  <a:schemeClr val="tx1"/>
                </a:solidFill>
                <a:effectLst/>
              </a:rPr>
              <a:t>For those of you watching online, please write down your responses during the session. Then after the service, go to the LCR website home page, LCRracine.org, About Us, Contact Us and complete the Contact form:</a:t>
            </a:r>
          </a:p>
          <a:p>
            <a:pPr marL="457200" indent="-457200">
              <a:buAutoNum type="arabicParenBoth"/>
            </a:pPr>
            <a:r>
              <a:rPr lang="en-US" sz="2000" kern="1200" dirty="0" smtClean="0">
                <a:solidFill>
                  <a:schemeClr val="tx1"/>
                </a:solidFill>
                <a:effectLst/>
              </a:rPr>
              <a:t>“Message Recipient or Request Type” select </a:t>
            </a:r>
            <a:r>
              <a:rPr lang="en-US" sz="2000" b="1" kern="1200" dirty="0" smtClean="0">
                <a:solidFill>
                  <a:schemeClr val="tx1"/>
                </a:solidFill>
                <a:effectLst/>
              </a:rPr>
              <a:t>Office Administrator</a:t>
            </a:r>
            <a:r>
              <a:rPr lang="en-US" sz="2000" kern="1200" dirty="0" smtClean="0">
                <a:solidFill>
                  <a:schemeClr val="tx1"/>
                </a:solidFill>
                <a:effectLst/>
              </a:rPr>
              <a:t>. Then</a:t>
            </a:r>
          </a:p>
          <a:p>
            <a:pPr marL="457200" indent="-457200">
              <a:buAutoNum type="arabicParenBoth"/>
            </a:pPr>
            <a:r>
              <a:rPr lang="en-US" sz="2000" kern="1200" smtClean="0">
                <a:solidFill>
                  <a:schemeClr val="tx1"/>
                </a:solidFill>
                <a:effectLst/>
              </a:rPr>
              <a:t>enter </a:t>
            </a:r>
            <a:r>
              <a:rPr lang="en-US" sz="2000" kern="1200" dirty="0" smtClean="0">
                <a:solidFill>
                  <a:schemeClr val="tx1"/>
                </a:solidFill>
                <a:effectLst/>
              </a:rPr>
              <a:t>your name, </a:t>
            </a:r>
            <a:endParaRPr lang="en-US" sz="2000" dirty="0"/>
          </a:p>
          <a:p>
            <a:pPr marL="457200" indent="-457200">
              <a:buAutoNum type="arabicParenBoth"/>
            </a:pPr>
            <a:r>
              <a:rPr lang="en-US" sz="2000" kern="1200" dirty="0" smtClean="0">
                <a:solidFill>
                  <a:schemeClr val="tx1"/>
                </a:solidFill>
                <a:effectLst/>
              </a:rPr>
              <a:t>your email address, and </a:t>
            </a:r>
          </a:p>
          <a:p>
            <a:pPr marL="457200" indent="-457200">
              <a:buAutoNum type="arabicParenBoth"/>
            </a:pPr>
            <a:r>
              <a:rPr lang="en-US" sz="2000" kern="1200" dirty="0" smtClean="0">
                <a:solidFill>
                  <a:schemeClr val="tx1"/>
                </a:solidFill>
                <a:effectLst/>
              </a:rPr>
              <a:t>4) put your responses in the “Your Message or Request” field. When complete,</a:t>
            </a:r>
          </a:p>
          <a:p>
            <a:pPr marL="457200" indent="-457200">
              <a:buAutoNum type="arabicParenBoth"/>
            </a:pPr>
            <a:r>
              <a:rPr lang="en-US" sz="2000" kern="1200" dirty="0" smtClean="0">
                <a:solidFill>
                  <a:schemeClr val="tx1"/>
                </a:solidFill>
                <a:effectLst/>
              </a:rPr>
              <a:t>click the “Submit” button.</a:t>
            </a:r>
            <a:endParaRPr lang="en-US" sz="2000" kern="1200" dirty="0">
              <a:solidFill>
                <a:schemeClr val="tx1"/>
              </a:solidFill>
              <a:effectLst/>
            </a:endParaRPr>
          </a:p>
        </p:txBody>
      </p:sp>
      <p:sp>
        <p:nvSpPr>
          <p:cNvPr id="4" name="Slide Number Placeholder 3"/>
          <p:cNvSpPr>
            <a:spLocks noGrp="1"/>
          </p:cNvSpPr>
          <p:nvPr>
            <p:ph type="sldNum" sz="quarter" idx="5"/>
          </p:nvPr>
        </p:nvSpPr>
        <p:spPr/>
        <p:txBody>
          <a:bodyPr/>
          <a:lstStyle/>
          <a:p>
            <a:fld id="{4BD92324-2899-8447-ABEA-956048AE4D68}" type="slidenum">
              <a:rPr lang="en-US" smtClean="0"/>
              <a:pPr/>
              <a:t>6</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4356073"/>
          </a:xfrm>
        </p:spPr>
        <p:txBody>
          <a:bodyPr/>
          <a:lstStyle/>
          <a:p>
            <a:r>
              <a:rPr lang="en-US" sz="1200" b="1" i="1" dirty="0" smtClean="0"/>
              <a:t>Steps:</a:t>
            </a:r>
          </a:p>
          <a:p>
            <a:pPr marL="228600" indent="-228600">
              <a:buAutoNum type="arabicParenR"/>
            </a:pPr>
            <a:r>
              <a:rPr lang="en-US" sz="1200" b="1" i="1" dirty="0" smtClean="0"/>
              <a:t>Review Slide</a:t>
            </a:r>
          </a:p>
          <a:p>
            <a:pPr marL="228600" indent="-228600">
              <a:buAutoNum type="arabicParenR"/>
            </a:pPr>
            <a:r>
              <a:rPr lang="en-US" sz="1200" b="1" i="1" dirty="0" smtClean="0"/>
              <a:t>Read Good Mission examples:</a:t>
            </a:r>
          </a:p>
          <a:p>
            <a:pPr marL="514324" lvl="1" indent="-171450">
              <a:buFont typeface="Arial" charset="0"/>
              <a:buChar char="•"/>
            </a:pPr>
            <a:r>
              <a:rPr lang="en-US" sz="1200" b="1" i="0" baseline="0" dirty="0" smtClean="0"/>
              <a:t>Starbucks:  </a:t>
            </a:r>
            <a:r>
              <a:rPr lang="en-US" sz="1200" b="0" i="0" baseline="0" dirty="0" smtClean="0"/>
              <a:t>To inspire and nurture the human spirit – one person, one cup and one neighborhood at a time</a:t>
            </a:r>
          </a:p>
          <a:p>
            <a:pPr marL="514324" lvl="1" indent="-171450">
              <a:buFont typeface="Arial" charset="0"/>
              <a:buChar char="•"/>
            </a:pPr>
            <a:r>
              <a:rPr lang="en-US" sz="1200" b="1" i="0" baseline="0" dirty="0" smtClean="0"/>
              <a:t>Amazon:  </a:t>
            </a:r>
            <a:r>
              <a:rPr lang="en-US" sz="1200" b="0" i="0" baseline="0" dirty="0" smtClean="0"/>
              <a:t>To be Earth’s most customer-centric company where people can find and discover anything they want to buy online.</a:t>
            </a:r>
          </a:p>
          <a:p>
            <a:pPr marL="514324" lvl="1" indent="-171450">
              <a:buFont typeface="Arial" charset="0"/>
              <a:buChar char="•"/>
            </a:pPr>
            <a:r>
              <a:rPr lang="en-US" sz="1200" b="1" i="0" baseline="0" dirty="0" err="1" smtClean="0"/>
              <a:t>Walmart</a:t>
            </a:r>
            <a:r>
              <a:rPr lang="en-US" sz="1200" b="1" i="0" baseline="0" dirty="0" smtClean="0"/>
              <a:t>:  </a:t>
            </a:r>
            <a:r>
              <a:rPr lang="en-US" sz="1200" b="0" i="0" baseline="0" dirty="0" smtClean="0"/>
              <a:t>We help people save money so they can live better.</a:t>
            </a:r>
          </a:p>
          <a:p>
            <a:pPr marL="228600" indent="-228600">
              <a:buFont typeface="+mj-lt"/>
              <a:buAutoNum type="arabicParenR"/>
            </a:pPr>
            <a:r>
              <a:rPr lang="en-US" sz="1200" b="1" i="1" dirty="0" smtClean="0"/>
              <a:t>Review the Preliminary Core Value Summary list:</a:t>
            </a:r>
          </a:p>
          <a:p>
            <a:pPr lvl="1"/>
            <a:r>
              <a:rPr lang="en-US" sz="1200" kern="1200" dirty="0" smtClean="0">
                <a:solidFill>
                  <a:schemeClr val="tx1"/>
                </a:solidFill>
                <a:effectLst/>
              </a:rPr>
              <a:t>Welcoming, Community Service/generosity, Freely Accepting, Youth Support, Spiritual Accessibility/Variety, Openness, Willingness to change/evolve</a:t>
            </a:r>
          </a:p>
          <a:p>
            <a:pPr marL="228600" indent="-228600">
              <a:buFont typeface="+mj-lt"/>
              <a:buAutoNum type="arabicParenR"/>
            </a:pPr>
            <a:r>
              <a:rPr lang="en-US" sz="1200" b="1" dirty="0" smtClean="0"/>
              <a:t>Have group develop several mission phrases</a:t>
            </a:r>
            <a:r>
              <a:rPr lang="en-US" sz="1200" dirty="0" smtClean="0"/>
              <a:t>.  Do not need to get to one only.  Discussion how the points on the slide relate to each phase.  What is missing?</a:t>
            </a:r>
            <a:endParaRPr lang="en-US" sz="1200" b="1" kern="1200" dirty="0" smtClean="0">
              <a:solidFill>
                <a:schemeClr val="tx1"/>
              </a:solidFill>
              <a:effectLst/>
            </a:endParaRPr>
          </a:p>
          <a:p>
            <a:pPr marL="171450" indent="-171450">
              <a:buFont typeface="Arial" charset="0"/>
              <a:buChar char="•"/>
            </a:pPr>
            <a:endParaRPr lang="en-US" b="0" i="0" dirty="0" smtClean="0"/>
          </a:p>
          <a:p>
            <a:endParaRPr lang="en-US" b="1" i="1" dirty="0" smtClean="0"/>
          </a:p>
          <a:p>
            <a:r>
              <a:rPr lang="en-US" sz="1050" b="1" i="1" dirty="0" smtClean="0"/>
              <a:t>TIPS:</a:t>
            </a:r>
          </a:p>
          <a:p>
            <a:pPr marL="168244" indent="-168244">
              <a:buFont typeface="Arial" pitchFamily="34" charset="0"/>
              <a:buChar char="•"/>
            </a:pPr>
            <a:r>
              <a:rPr lang="en-US" sz="1050" dirty="0" smtClean="0"/>
              <a:t>Stay </a:t>
            </a:r>
            <a:r>
              <a:rPr lang="en-US" sz="1050" b="1" dirty="0" smtClean="0"/>
              <a:t>Neutral and Positive</a:t>
            </a:r>
            <a:r>
              <a:rPr lang="en-US" sz="1050" dirty="0" smtClean="0"/>
              <a:t>.  </a:t>
            </a:r>
            <a:r>
              <a:rPr lang="en-US" sz="1050" b="1" dirty="0" smtClean="0"/>
              <a:t>Don’t Influence</a:t>
            </a:r>
            <a:r>
              <a:rPr lang="en-US" sz="1050" dirty="0" smtClean="0"/>
              <a:t>!</a:t>
            </a:r>
          </a:p>
          <a:p>
            <a:pPr marL="168244" indent="-168244">
              <a:buFont typeface="Arial" pitchFamily="34" charset="0"/>
              <a:buChar char="•"/>
            </a:pPr>
            <a:r>
              <a:rPr lang="en-US" sz="1050" dirty="0" smtClean="0"/>
              <a:t>Encourage</a:t>
            </a:r>
            <a:r>
              <a:rPr lang="en-US" sz="1050" baseline="0" dirty="0" smtClean="0"/>
              <a:t> Participation:  					</a:t>
            </a:r>
          </a:p>
          <a:p>
            <a:pPr marL="616894" lvl="1" indent="-168244">
              <a:buFont typeface="Arial" pitchFamily="34" charset="0"/>
              <a:buChar char="•"/>
            </a:pPr>
            <a:r>
              <a:rPr lang="en-US" sz="1050" baseline="0" dirty="0" smtClean="0"/>
              <a:t> “Tony, do you have any thought on this?”</a:t>
            </a:r>
          </a:p>
          <a:p>
            <a:pPr marL="616894" lvl="1" indent="-168244">
              <a:buFont typeface="Arial" pitchFamily="34" charset="0"/>
              <a:buChar char="•"/>
            </a:pPr>
            <a:r>
              <a:rPr lang="en-US" sz="1050" baseline="0" dirty="0" smtClean="0"/>
              <a:t>“Mary, how do you feel about what has been said so far?”</a:t>
            </a:r>
          </a:p>
          <a:p>
            <a:pPr marL="168244" indent="-168244">
              <a:buFont typeface="Arial" pitchFamily="34" charset="0"/>
              <a:buChar char="•"/>
            </a:pPr>
            <a:r>
              <a:rPr lang="en-US" sz="1050" b="1" baseline="0" dirty="0" smtClean="0"/>
              <a:t>Listen and ask clarifying questions</a:t>
            </a:r>
            <a:r>
              <a:rPr lang="en-US" sz="1050" baseline="0" dirty="0" smtClean="0"/>
              <a:t>:</a:t>
            </a:r>
          </a:p>
          <a:p>
            <a:pPr marL="616894" lvl="1" indent="-168244">
              <a:buFont typeface="Arial" pitchFamily="34" charset="0"/>
              <a:buChar char="•"/>
            </a:pPr>
            <a:r>
              <a:rPr lang="en-US" sz="1050" baseline="0" dirty="0" smtClean="0"/>
              <a:t>“Tony, could you explain that a bit more?”</a:t>
            </a:r>
          </a:p>
          <a:p>
            <a:pPr marL="616894" lvl="1" indent="-168244">
              <a:buFont typeface="Arial" pitchFamily="34" charset="0"/>
              <a:buChar char="•"/>
            </a:pPr>
            <a:r>
              <a:rPr lang="en-US" sz="1050" baseline="0" dirty="0" smtClean="0"/>
              <a:t>“Mary, did I document your idea as you expressed?”</a:t>
            </a:r>
          </a:p>
          <a:p>
            <a:pPr marL="168244" indent="-168244">
              <a:buFont typeface="Arial" pitchFamily="34" charset="0"/>
              <a:buChar char="•"/>
            </a:pPr>
            <a:r>
              <a:rPr lang="en-US" sz="1050" b="1" baseline="0" dirty="0" smtClean="0"/>
              <a:t>Watch your time!  </a:t>
            </a:r>
            <a:r>
              <a:rPr lang="en-US" sz="1050" baseline="0" dirty="0" smtClean="0"/>
              <a:t>Set a 10/10/5 minute warnings on your phone</a:t>
            </a:r>
          </a:p>
          <a:p>
            <a:pPr marL="168244" indent="-168244">
              <a:buFont typeface="Arial" pitchFamily="34" charset="0"/>
              <a:buChar char="•"/>
            </a:pPr>
            <a:r>
              <a:rPr lang="en-US" sz="1050" b="1" baseline="0" dirty="0" smtClean="0"/>
              <a:t>Document</a:t>
            </a:r>
            <a:r>
              <a:rPr lang="en-US" sz="1050" baseline="0" dirty="0" smtClean="0"/>
              <a:t> all ideas and </a:t>
            </a:r>
            <a:r>
              <a:rPr lang="en-US" sz="1050" b="1" baseline="0" dirty="0" smtClean="0"/>
              <a:t>star</a:t>
            </a:r>
            <a:r>
              <a:rPr lang="en-US" sz="1050" baseline="0" dirty="0" smtClean="0"/>
              <a:t> the top 3-4</a:t>
            </a:r>
            <a:endParaRPr lang="en-US" sz="1050" baseline="0"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pPr/>
              <a:t>7</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2400" dirty="0" smtClean="0"/>
              <a:t>Next Steps and THANK YOU!</a:t>
            </a:r>
            <a:endParaRPr lang="en-US" sz="2400" dirty="0"/>
          </a:p>
        </p:txBody>
      </p:sp>
      <p:sp>
        <p:nvSpPr>
          <p:cNvPr id="4" name="Slide Number Placeholder 3"/>
          <p:cNvSpPr>
            <a:spLocks noGrp="1"/>
          </p:cNvSpPr>
          <p:nvPr>
            <p:ph type="sldNum" sz="quarter" idx="5"/>
          </p:nvPr>
        </p:nvSpPr>
        <p:spPr/>
        <p:txBody>
          <a:bodyPr/>
          <a:lstStyle/>
          <a:p>
            <a:fld id="{4BD92324-2899-8447-ABEA-956048AE4D68}" type="slidenum">
              <a:rPr lang="en-US" smtClean="0"/>
              <a:pPr/>
              <a:t>8</a:t>
            </a:fld>
            <a:endParaRPr lang="en-US" dirty="0"/>
          </a:p>
        </p:txBody>
      </p:sp>
    </p:spTree>
    <p:extLst>
      <p:ext uri="{BB962C8B-B14F-4D97-AF65-F5344CB8AC3E}">
        <p14:creationId xmlns:p14="http://schemas.microsoft.com/office/powerpoint/2010/main" val="357808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74"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499" indent="0" algn="ctr">
              <a:buNone/>
              <a:defRPr>
                <a:solidFill>
                  <a:schemeClr val="tx1">
                    <a:tint val="75000"/>
                  </a:schemeClr>
                </a:solidFill>
              </a:defRPr>
            </a:lvl5pPr>
            <a:lvl6pPr marL="1714374" indent="0" algn="ctr">
              <a:buNone/>
              <a:defRPr>
                <a:solidFill>
                  <a:schemeClr val="tx1">
                    <a:tint val="75000"/>
                  </a:schemeClr>
                </a:solidFill>
              </a:defRPr>
            </a:lvl6pPr>
            <a:lvl7pPr marL="2057248" indent="0" algn="ctr">
              <a:buNone/>
              <a:defRPr>
                <a:solidFill>
                  <a:schemeClr val="tx1">
                    <a:tint val="75000"/>
                  </a:schemeClr>
                </a:solidFill>
              </a:defRPr>
            </a:lvl7pPr>
            <a:lvl8pPr marL="2400124" indent="0" algn="ctr">
              <a:buNone/>
              <a:defRPr>
                <a:solidFill>
                  <a:schemeClr val="tx1">
                    <a:tint val="75000"/>
                  </a:schemeClr>
                </a:solidFill>
              </a:defRPr>
            </a:lvl8pPr>
            <a:lvl9pPr marL="27429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2102522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1557472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710" y="3305178"/>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710" y="2180038"/>
            <a:ext cx="7772400" cy="1125140"/>
          </a:xfrm>
        </p:spPr>
        <p:txBody>
          <a:bodyPr anchor="b"/>
          <a:lstStyle>
            <a:lvl1pPr marL="0" indent="0">
              <a:buNone/>
              <a:defRPr sz="1500">
                <a:solidFill>
                  <a:schemeClr val="tx1">
                    <a:tint val="75000"/>
                  </a:schemeClr>
                </a:solidFill>
              </a:defRPr>
            </a:lvl1pPr>
            <a:lvl2pPr marL="342874" indent="0">
              <a:buNone/>
              <a:defRPr sz="1400">
                <a:solidFill>
                  <a:schemeClr val="tx1">
                    <a:tint val="75000"/>
                  </a:schemeClr>
                </a:solidFill>
              </a:defRPr>
            </a:lvl2pPr>
            <a:lvl3pPr marL="685750" indent="0">
              <a:buNone/>
              <a:defRPr sz="1200">
                <a:solidFill>
                  <a:schemeClr val="tx1">
                    <a:tint val="75000"/>
                  </a:schemeClr>
                </a:solidFill>
              </a:defRPr>
            </a:lvl3pPr>
            <a:lvl4pPr marL="1028624" indent="0">
              <a:buNone/>
              <a:defRPr sz="1100">
                <a:solidFill>
                  <a:schemeClr val="tx1">
                    <a:tint val="75000"/>
                  </a:schemeClr>
                </a:solidFill>
              </a:defRPr>
            </a:lvl4pPr>
            <a:lvl5pPr marL="1371499" indent="0">
              <a:buNone/>
              <a:defRPr sz="1100">
                <a:solidFill>
                  <a:schemeClr val="tx1">
                    <a:tint val="75000"/>
                  </a:schemeClr>
                </a:solidFill>
              </a:defRPr>
            </a:lvl5pPr>
            <a:lvl6pPr marL="1714374" indent="0">
              <a:buNone/>
              <a:defRPr sz="1100">
                <a:solidFill>
                  <a:schemeClr val="tx1">
                    <a:tint val="75000"/>
                  </a:schemeClr>
                </a:solidFill>
              </a:defRPr>
            </a:lvl6pPr>
            <a:lvl7pPr marL="2057248" indent="0">
              <a:buNone/>
              <a:defRPr sz="1100">
                <a:solidFill>
                  <a:schemeClr val="tx1">
                    <a:tint val="75000"/>
                  </a:schemeClr>
                </a:solidFill>
              </a:defRPr>
            </a:lvl7pPr>
            <a:lvl8pPr marL="2400124" indent="0">
              <a:buNone/>
              <a:defRPr sz="1100">
                <a:solidFill>
                  <a:schemeClr val="tx1">
                    <a:tint val="75000"/>
                  </a:schemeClr>
                </a:solidFill>
              </a:defRPr>
            </a:lvl8pPr>
            <a:lvl9pPr marL="2742998"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2880978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1" y="1200152"/>
            <a:ext cx="4057651"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2" y="1200152"/>
            <a:ext cx="4057651"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4754386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39792" cy="479822"/>
          </a:xfrm>
        </p:spPr>
        <p:txBody>
          <a:bodyPr anchor="b"/>
          <a:lstStyle>
            <a:lvl1pPr marL="0" indent="0">
              <a:buNone/>
              <a:defRPr sz="1800" b="1"/>
            </a:lvl1pPr>
            <a:lvl2pPr marL="342874" indent="0">
              <a:buNone/>
              <a:defRPr sz="1500" b="1"/>
            </a:lvl2pPr>
            <a:lvl3pPr marL="685750" indent="0">
              <a:buNone/>
              <a:defRPr sz="1400" b="1"/>
            </a:lvl3pPr>
            <a:lvl4pPr marL="1028624" indent="0">
              <a:buNone/>
              <a:defRPr sz="1200" b="1"/>
            </a:lvl4pPr>
            <a:lvl5pPr marL="1371499" indent="0">
              <a:buNone/>
              <a:defRPr sz="1200" b="1"/>
            </a:lvl5pPr>
            <a:lvl6pPr marL="1714374" indent="0">
              <a:buNone/>
              <a:defRPr sz="1200" b="1"/>
            </a:lvl6pPr>
            <a:lvl7pPr marL="2057248" indent="0">
              <a:buNone/>
              <a:defRPr sz="1200" b="1"/>
            </a:lvl7pPr>
            <a:lvl8pPr marL="2400124" indent="0">
              <a:buNone/>
              <a:defRPr sz="1200" b="1"/>
            </a:lvl8pPr>
            <a:lvl9pPr marL="2742998"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7"/>
            <a:ext cx="403979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628" y="1151335"/>
            <a:ext cx="4042172" cy="479822"/>
          </a:xfrm>
        </p:spPr>
        <p:txBody>
          <a:bodyPr anchor="b"/>
          <a:lstStyle>
            <a:lvl1pPr marL="0" indent="0">
              <a:buNone/>
              <a:defRPr sz="1800" b="1"/>
            </a:lvl1pPr>
            <a:lvl2pPr marL="342874" indent="0">
              <a:buNone/>
              <a:defRPr sz="1500" b="1"/>
            </a:lvl2pPr>
            <a:lvl3pPr marL="685750" indent="0">
              <a:buNone/>
              <a:defRPr sz="1400" b="1"/>
            </a:lvl3pPr>
            <a:lvl4pPr marL="1028624" indent="0">
              <a:buNone/>
              <a:defRPr sz="1200" b="1"/>
            </a:lvl4pPr>
            <a:lvl5pPr marL="1371499" indent="0">
              <a:buNone/>
              <a:defRPr sz="1200" b="1"/>
            </a:lvl5pPr>
            <a:lvl6pPr marL="1714374" indent="0">
              <a:buNone/>
              <a:defRPr sz="1200" b="1"/>
            </a:lvl6pPr>
            <a:lvl7pPr marL="2057248" indent="0">
              <a:buNone/>
              <a:defRPr sz="1200" b="1"/>
            </a:lvl7pPr>
            <a:lvl8pPr marL="2400124" indent="0">
              <a:buNone/>
              <a:defRPr sz="1200" b="1"/>
            </a:lvl8pPr>
            <a:lvl9pPr marL="2742998"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4628" y="1631157"/>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191344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7243461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155419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710"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450" y="204791"/>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9"/>
            <a:ext cx="3008710" cy="3518297"/>
          </a:xfrm>
        </p:spPr>
        <p:txBody>
          <a:bodyPr/>
          <a:lstStyle>
            <a:lvl1pPr marL="0" indent="0">
              <a:buNone/>
              <a:defRPr sz="1100"/>
            </a:lvl1pPr>
            <a:lvl2pPr marL="342874" indent="0">
              <a:buNone/>
              <a:defRPr sz="900"/>
            </a:lvl2pPr>
            <a:lvl3pPr marL="685750" indent="0">
              <a:buNone/>
              <a:defRPr sz="800"/>
            </a:lvl3pPr>
            <a:lvl4pPr marL="1028624" indent="0">
              <a:buNone/>
              <a:defRPr sz="700"/>
            </a:lvl4pPr>
            <a:lvl5pPr marL="1371499" indent="0">
              <a:buNone/>
              <a:defRPr sz="700"/>
            </a:lvl5pPr>
            <a:lvl6pPr marL="1714374" indent="0">
              <a:buNone/>
              <a:defRPr sz="700"/>
            </a:lvl6pPr>
            <a:lvl7pPr marL="2057248" indent="0">
              <a:buNone/>
              <a:defRPr sz="700"/>
            </a:lvl7pPr>
            <a:lvl8pPr marL="2400124" indent="0">
              <a:buNone/>
              <a:defRPr sz="700"/>
            </a:lvl8pPr>
            <a:lvl9pPr marL="2742998"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258842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92" y="3600451"/>
            <a:ext cx="54864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1892" y="459581"/>
            <a:ext cx="5486400" cy="3086100"/>
          </a:xfrm>
        </p:spPr>
        <p:txBody>
          <a:bodyPr/>
          <a:lstStyle>
            <a:lvl1pPr marL="0" indent="0">
              <a:buNone/>
              <a:defRPr sz="2400"/>
            </a:lvl1pPr>
            <a:lvl2pPr marL="342874" indent="0">
              <a:buNone/>
              <a:defRPr sz="2100"/>
            </a:lvl2pPr>
            <a:lvl3pPr marL="685750" indent="0">
              <a:buNone/>
              <a:defRPr sz="1800"/>
            </a:lvl3pPr>
            <a:lvl4pPr marL="1028624" indent="0">
              <a:buNone/>
              <a:defRPr sz="1500"/>
            </a:lvl4pPr>
            <a:lvl5pPr marL="1371499" indent="0">
              <a:buNone/>
              <a:defRPr sz="1500"/>
            </a:lvl5pPr>
            <a:lvl6pPr marL="1714374" indent="0">
              <a:buNone/>
              <a:defRPr sz="1500"/>
            </a:lvl6pPr>
            <a:lvl7pPr marL="2057248" indent="0">
              <a:buNone/>
              <a:defRPr sz="1500"/>
            </a:lvl7pPr>
            <a:lvl8pPr marL="2400124" indent="0">
              <a:buNone/>
              <a:defRPr sz="1500"/>
            </a:lvl8pPr>
            <a:lvl9pPr marL="2742998" indent="0">
              <a:buNone/>
              <a:defRPr sz="1500"/>
            </a:lvl9pPr>
          </a:lstStyle>
          <a:p>
            <a:endParaRPr lang="en-US" dirty="0"/>
          </a:p>
        </p:txBody>
      </p:sp>
      <p:sp>
        <p:nvSpPr>
          <p:cNvPr id="4" name="Text Placeholder 3"/>
          <p:cNvSpPr>
            <a:spLocks noGrp="1"/>
          </p:cNvSpPr>
          <p:nvPr>
            <p:ph type="body" sz="half" idx="2"/>
          </p:nvPr>
        </p:nvSpPr>
        <p:spPr>
          <a:xfrm>
            <a:off x="1791892" y="4025505"/>
            <a:ext cx="5486400" cy="603647"/>
          </a:xfrm>
        </p:spPr>
        <p:txBody>
          <a:bodyPr/>
          <a:lstStyle>
            <a:lvl1pPr marL="0" indent="0">
              <a:buNone/>
              <a:defRPr sz="1100"/>
            </a:lvl1pPr>
            <a:lvl2pPr marL="342874" indent="0">
              <a:buNone/>
              <a:defRPr sz="900"/>
            </a:lvl2pPr>
            <a:lvl3pPr marL="685750" indent="0">
              <a:buNone/>
              <a:defRPr sz="800"/>
            </a:lvl3pPr>
            <a:lvl4pPr marL="1028624" indent="0">
              <a:buNone/>
              <a:defRPr sz="700"/>
            </a:lvl4pPr>
            <a:lvl5pPr marL="1371499" indent="0">
              <a:buNone/>
              <a:defRPr sz="700"/>
            </a:lvl5pPr>
            <a:lvl6pPr marL="1714374" indent="0">
              <a:buNone/>
              <a:defRPr sz="700"/>
            </a:lvl6pPr>
            <a:lvl7pPr marL="2057248" indent="0">
              <a:buNone/>
              <a:defRPr sz="700"/>
            </a:lvl7pPr>
            <a:lvl8pPr marL="2400124" indent="0">
              <a:buNone/>
              <a:defRPr sz="700"/>
            </a:lvl8pPr>
            <a:lvl9pPr marL="2742998"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82064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1377207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1"/>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1" y="205981"/>
            <a:ext cx="60579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34598787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pPr/>
              <a:t>7/20/2022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pPr/>
              <a:t>‹#›</a:t>
            </a:fld>
            <a:endParaRPr lang="en-US" dirty="0"/>
          </a:p>
        </p:txBody>
      </p:sp>
    </p:spTree>
    <p:extLst>
      <p:ext uri="{BB962C8B-B14F-4D97-AF65-F5344CB8AC3E}">
        <p14:creationId xmlns:p14="http://schemas.microsoft.com/office/powerpoint/2010/main" val="9039184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74" tIns="34287" rIns="68574" bIns="3428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2"/>
            <a:ext cx="8229600" cy="3394472"/>
          </a:xfrm>
          <a:prstGeom prst="rect">
            <a:avLst/>
          </a:prstGeom>
        </p:spPr>
        <p:txBody>
          <a:bodyPr vert="horz" lIns="68574" tIns="34287" rIns="68574" bIns="3428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5"/>
            <a:ext cx="2133600" cy="273844"/>
          </a:xfrm>
          <a:prstGeom prst="rect">
            <a:avLst/>
          </a:prstGeom>
        </p:spPr>
        <p:txBody>
          <a:bodyPr vert="horz" lIns="68574" tIns="34287" rIns="68574" bIns="34287" rtlCol="0" anchor="ctr"/>
          <a:lstStyle>
            <a:lvl1pPr algn="l">
              <a:defRPr sz="900">
                <a:solidFill>
                  <a:schemeClr val="tx1">
                    <a:tint val="75000"/>
                  </a:schemeClr>
                </a:solidFill>
              </a:defRPr>
            </a:lvl1pPr>
          </a:lstStyle>
          <a:p>
            <a:fld id="{F03AE499-ECB5-424C-B93F-5AEF3EF65C86}" type="datetimeFigureOut">
              <a:rPr lang="en-US" smtClean="0"/>
              <a:pPr/>
              <a:t>7/20/2022</a:t>
            </a:fld>
            <a:endParaRPr lang="en-US" dirty="0"/>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68574" tIns="34287" rIns="68574" bIns="34287"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68574" tIns="34287" rIns="68574" bIns="34287" rtlCol="0" anchor="ctr"/>
          <a:lstStyle>
            <a:lvl1pPr algn="r">
              <a:defRPr sz="900">
                <a:solidFill>
                  <a:schemeClr val="tx1">
                    <a:tint val="75000"/>
                  </a:schemeClr>
                </a:solidFill>
              </a:defRPr>
            </a:lvl1pPr>
          </a:lstStyle>
          <a:p>
            <a:fld id="{D4B1F0C2-ADA1-43B8-9573-4E34216202E2}" type="slidenum">
              <a:rPr lang="en-US" smtClean="0"/>
              <a:pPr/>
              <a:t>‹#›</a:t>
            </a:fld>
            <a:endParaRPr lang="en-US" dirty="0"/>
          </a:p>
        </p:txBody>
      </p:sp>
      <p:pic>
        <p:nvPicPr>
          <p:cNvPr id="7" name="Picture 6">
            <a:extLst>
              <a:ext uri="{FF2B5EF4-FFF2-40B4-BE49-F238E27FC236}">
                <a16:creationId xmlns:a16="http://schemas.microsoft.com/office/drawing/2014/main" xmlns="" id="{59FD0991-F32B-D442-922A-5B16C0C9E999}"/>
              </a:ext>
            </a:extLst>
          </p:cNvPr>
          <p:cNvPicPr>
            <a:picLocks noChangeAspect="1"/>
          </p:cNvPicPr>
          <p:nvPr userDrawn="1"/>
        </p:nvPicPr>
        <p:blipFill>
          <a:blip r:embed="rId14"/>
          <a:stretch>
            <a:fillRect/>
          </a:stretch>
        </p:blipFill>
        <p:spPr>
          <a:xfrm>
            <a:off x="7981113" y="4741221"/>
            <a:ext cx="987561" cy="329187"/>
          </a:xfrm>
          <a:prstGeom prst="rect">
            <a:avLst/>
          </a:prstGeom>
        </p:spPr>
      </p:pic>
    </p:spTree>
    <p:extLst>
      <p:ext uri="{BB962C8B-B14F-4D97-AF65-F5344CB8AC3E}">
        <p14:creationId xmlns:p14="http://schemas.microsoft.com/office/powerpoint/2010/main" val="4787737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iming>
    <p:tnLst>
      <p:par>
        <p:cTn id="1" dur="indefinite" restart="never" nodeType="tmRoot"/>
      </p:par>
    </p:tnLst>
  </p:timing>
  <p:txStyles>
    <p:titleStyle>
      <a:lvl1pPr algn="ctr" defTabSz="685750" rtl="0" eaLnBrk="1" latinLnBrk="0" hangingPunct="1">
        <a:spcBef>
          <a:spcPct val="0"/>
        </a:spcBef>
        <a:buNone/>
        <a:defRPr sz="3300" kern="1200">
          <a:solidFill>
            <a:schemeClr val="tx1"/>
          </a:solidFill>
          <a:latin typeface="+mj-lt"/>
          <a:ea typeface="+mj-ea"/>
          <a:cs typeface="+mj-cs"/>
        </a:defRPr>
      </a:lvl1pPr>
    </p:titleStyle>
    <p:bodyStyle>
      <a:lvl1pPr marL="257156" indent="-257156" algn="l" defTabSz="68575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72" indent="-214298" algn="l" defTabSz="68575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187" indent="-171437" algn="l" defTabSz="68575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061"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937"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811"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686"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561"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435" indent="-171437" algn="l" defTabSz="68575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50" rtl="0" eaLnBrk="1" latinLnBrk="0" hangingPunct="1">
        <a:defRPr sz="1400" kern="1200">
          <a:solidFill>
            <a:schemeClr val="tx1"/>
          </a:solidFill>
          <a:latin typeface="+mn-lt"/>
          <a:ea typeface="+mn-ea"/>
          <a:cs typeface="+mn-cs"/>
        </a:defRPr>
      </a:lvl1pPr>
      <a:lvl2pPr marL="342874" algn="l" defTabSz="685750" rtl="0" eaLnBrk="1" latinLnBrk="0" hangingPunct="1">
        <a:defRPr sz="1400" kern="1200">
          <a:solidFill>
            <a:schemeClr val="tx1"/>
          </a:solidFill>
          <a:latin typeface="+mn-lt"/>
          <a:ea typeface="+mn-ea"/>
          <a:cs typeface="+mn-cs"/>
        </a:defRPr>
      </a:lvl2pPr>
      <a:lvl3pPr marL="685750" algn="l" defTabSz="685750" rtl="0" eaLnBrk="1" latinLnBrk="0" hangingPunct="1">
        <a:defRPr sz="1400" kern="1200">
          <a:solidFill>
            <a:schemeClr val="tx1"/>
          </a:solidFill>
          <a:latin typeface="+mn-lt"/>
          <a:ea typeface="+mn-ea"/>
          <a:cs typeface="+mn-cs"/>
        </a:defRPr>
      </a:lvl3pPr>
      <a:lvl4pPr marL="1028624" algn="l" defTabSz="685750" rtl="0" eaLnBrk="1" latinLnBrk="0" hangingPunct="1">
        <a:defRPr sz="1400" kern="1200">
          <a:solidFill>
            <a:schemeClr val="tx1"/>
          </a:solidFill>
          <a:latin typeface="+mn-lt"/>
          <a:ea typeface="+mn-ea"/>
          <a:cs typeface="+mn-cs"/>
        </a:defRPr>
      </a:lvl4pPr>
      <a:lvl5pPr marL="1371499" algn="l" defTabSz="685750" rtl="0" eaLnBrk="1" latinLnBrk="0" hangingPunct="1">
        <a:defRPr sz="1400" kern="1200">
          <a:solidFill>
            <a:schemeClr val="tx1"/>
          </a:solidFill>
          <a:latin typeface="+mn-lt"/>
          <a:ea typeface="+mn-ea"/>
          <a:cs typeface="+mn-cs"/>
        </a:defRPr>
      </a:lvl5pPr>
      <a:lvl6pPr marL="1714374" algn="l" defTabSz="685750" rtl="0" eaLnBrk="1" latinLnBrk="0" hangingPunct="1">
        <a:defRPr sz="1400" kern="1200">
          <a:solidFill>
            <a:schemeClr val="tx1"/>
          </a:solidFill>
          <a:latin typeface="+mn-lt"/>
          <a:ea typeface="+mn-ea"/>
          <a:cs typeface="+mn-cs"/>
        </a:defRPr>
      </a:lvl6pPr>
      <a:lvl7pPr marL="2057248" algn="l" defTabSz="685750" rtl="0" eaLnBrk="1" latinLnBrk="0" hangingPunct="1">
        <a:defRPr sz="1400" kern="1200">
          <a:solidFill>
            <a:schemeClr val="tx1"/>
          </a:solidFill>
          <a:latin typeface="+mn-lt"/>
          <a:ea typeface="+mn-ea"/>
          <a:cs typeface="+mn-cs"/>
        </a:defRPr>
      </a:lvl7pPr>
      <a:lvl8pPr marL="2400124" algn="l" defTabSz="685750" rtl="0" eaLnBrk="1" latinLnBrk="0" hangingPunct="1">
        <a:defRPr sz="1400" kern="1200">
          <a:solidFill>
            <a:schemeClr val="tx1"/>
          </a:solidFill>
          <a:latin typeface="+mn-lt"/>
          <a:ea typeface="+mn-ea"/>
          <a:cs typeface="+mn-cs"/>
        </a:defRPr>
      </a:lvl8pPr>
      <a:lvl9pPr marL="2742998" algn="l" defTabSz="68575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7661E1-B247-3E45-9545-D9E1DD85030B}"/>
              </a:ext>
            </a:extLst>
          </p:cNvPr>
          <p:cNvSpPr>
            <a:spLocks noGrp="1"/>
          </p:cNvSpPr>
          <p:nvPr>
            <p:ph type="ctrTitle"/>
          </p:nvPr>
        </p:nvSpPr>
        <p:spPr>
          <a:xfrm>
            <a:off x="1267088" y="698302"/>
            <a:ext cx="6448165" cy="603647"/>
          </a:xfrm>
        </p:spPr>
        <p:txBody>
          <a:bodyPr>
            <a:noAutofit/>
          </a:bodyPr>
          <a:lstStyle/>
          <a:p>
            <a:r>
              <a:rPr lang="en-US" sz="4000" b="1" u="sng" dirty="0"/>
              <a:t>Today’s Agenda</a:t>
            </a:r>
            <a:endParaRPr lang="en-US" sz="4000" b="1" u="sng" dirty="0">
              <a:solidFill>
                <a:srgbClr val="FF0000"/>
              </a:solidFill>
            </a:endParaRPr>
          </a:p>
        </p:txBody>
      </p:sp>
      <p:pic>
        <p:nvPicPr>
          <p:cNvPr id="4" name="Picture 3"/>
          <p:cNvPicPr>
            <a:picLocks noChangeAspect="1" noChangeArrowheads="1"/>
          </p:cNvPicPr>
          <p:nvPr/>
        </p:nvPicPr>
        <p:blipFill>
          <a:blip r:embed="rId3"/>
          <a:srcRect/>
          <a:stretch>
            <a:fillRect/>
          </a:stretch>
        </p:blipFill>
        <p:spPr bwMode="auto">
          <a:xfrm>
            <a:off x="96723" y="138114"/>
            <a:ext cx="2411978" cy="862013"/>
          </a:xfrm>
          <a:prstGeom prst="rect">
            <a:avLst/>
          </a:prstGeom>
          <a:noFill/>
          <a:ln w="9525">
            <a:noFill/>
            <a:miter lim="800000"/>
            <a:headEnd/>
            <a:tailEnd/>
          </a:ln>
          <a:effectLst/>
        </p:spPr>
      </p:pic>
      <p:pic>
        <p:nvPicPr>
          <p:cNvPr id="5" name="Content Placeholder 3" descr="Diagram&#10;&#10;Description automatically generated">
            <a:extLst>
              <a:ext uri="{FF2B5EF4-FFF2-40B4-BE49-F238E27FC236}">
                <a16:creationId xmlns:a16="http://schemas.microsoft.com/office/drawing/2014/main" xmlns="" id="{BF1509FC-D5DA-6849-A270-ADAF58599F90}"/>
              </a:ext>
            </a:extLst>
          </p:cNvPr>
          <p:cNvPicPr>
            <a:picLocks noChangeAspect="1"/>
          </p:cNvPicPr>
          <p:nvPr/>
        </p:nvPicPr>
        <p:blipFill>
          <a:blip r:embed="rId4"/>
          <a:stretch>
            <a:fillRect/>
          </a:stretch>
        </p:blipFill>
        <p:spPr>
          <a:xfrm>
            <a:off x="7772401" y="138113"/>
            <a:ext cx="1357322" cy="1085858"/>
          </a:xfrm>
          <a:prstGeom prst="rect">
            <a:avLst/>
          </a:prstGeom>
          <a:noFill/>
        </p:spPr>
      </p:pic>
      <p:sp>
        <p:nvSpPr>
          <p:cNvPr id="7" name="Title 1">
            <a:extLst>
              <a:ext uri="{FF2B5EF4-FFF2-40B4-BE49-F238E27FC236}">
                <a16:creationId xmlns:a16="http://schemas.microsoft.com/office/drawing/2014/main" xmlns="" id="{037661E1-B247-3E45-9545-D9E1DD85030B}"/>
              </a:ext>
            </a:extLst>
          </p:cNvPr>
          <p:cNvSpPr txBox="1">
            <a:spLocks/>
          </p:cNvSpPr>
          <p:nvPr/>
        </p:nvSpPr>
        <p:spPr>
          <a:xfrm>
            <a:off x="328613" y="1428750"/>
            <a:ext cx="8693943" cy="3314700"/>
          </a:xfrm>
          <a:prstGeom prst="rect">
            <a:avLst/>
          </a:prstGeom>
        </p:spPr>
        <p:txBody>
          <a:bodyPr vert="horz" lIns="68574" tIns="34287" rIns="68574" bIns="34287"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450"/>
              </a:spcAft>
            </a:pPr>
            <a:r>
              <a:rPr lang="en-US" sz="2800" b="1" dirty="0" smtClean="0"/>
              <a:t>    9:30-9:45 </a:t>
            </a:r>
            <a:r>
              <a:rPr lang="en-US" sz="2800" b="1" dirty="0"/>
              <a:t>– Service</a:t>
            </a:r>
          </a:p>
          <a:p>
            <a:pPr algn="l">
              <a:spcAft>
                <a:spcPts val="450"/>
              </a:spcAft>
            </a:pPr>
            <a:r>
              <a:rPr lang="en-US" sz="2800" b="1" dirty="0"/>
              <a:t>    9:45-9:55 – Introduction</a:t>
            </a:r>
          </a:p>
          <a:p>
            <a:pPr algn="l">
              <a:spcAft>
                <a:spcPts val="450"/>
              </a:spcAft>
            </a:pPr>
            <a:r>
              <a:rPr lang="en-US" sz="2800" b="1" dirty="0"/>
              <a:t>  9:55-10:00 – Passing to Breakout Rooms</a:t>
            </a:r>
          </a:p>
          <a:p>
            <a:pPr algn="l">
              <a:spcAft>
                <a:spcPts val="450"/>
              </a:spcAft>
            </a:pPr>
            <a:r>
              <a:rPr lang="en-US" sz="2800" b="1" dirty="0"/>
              <a:t>10:00-10:30 – Breakout Exercise: </a:t>
            </a:r>
            <a:r>
              <a:rPr lang="en-US" sz="2800" b="1" dirty="0" smtClean="0"/>
              <a:t>Mission</a:t>
            </a:r>
            <a:endParaRPr lang="en-US" sz="2800" b="1" dirty="0"/>
          </a:p>
          <a:p>
            <a:pPr algn="l">
              <a:spcAft>
                <a:spcPts val="450"/>
              </a:spcAft>
            </a:pPr>
            <a:r>
              <a:rPr lang="en-US" sz="2800" b="1" dirty="0"/>
              <a:t>10:30-10:35 – Return to Sanctuary</a:t>
            </a:r>
          </a:p>
          <a:p>
            <a:pPr algn="l">
              <a:spcAft>
                <a:spcPts val="450"/>
              </a:spcAft>
            </a:pPr>
            <a:r>
              <a:rPr lang="en-US" sz="2800" b="1" dirty="0" smtClean="0"/>
              <a:t>10:35-10:45 </a:t>
            </a:r>
            <a:r>
              <a:rPr lang="en-US" sz="2800" b="1" dirty="0"/>
              <a:t>– </a:t>
            </a:r>
            <a:r>
              <a:rPr lang="en-US" sz="2800" b="1" dirty="0" smtClean="0"/>
              <a:t>Next Steps / Closing</a:t>
            </a:r>
            <a:endParaRPr lang="en-US" sz="2800" b="1" dirty="0">
              <a:solidFill>
                <a:srgbClr val="FF0000"/>
              </a:solidFill>
            </a:endParaRPr>
          </a:p>
        </p:txBody>
      </p:sp>
    </p:spTree>
    <p:extLst>
      <p:ext uri="{BB962C8B-B14F-4D97-AF65-F5344CB8AC3E}">
        <p14:creationId xmlns:p14="http://schemas.microsoft.com/office/powerpoint/2010/main" val="1832354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7661E1-B247-3E45-9545-D9E1DD85030B}"/>
              </a:ext>
            </a:extLst>
          </p:cNvPr>
          <p:cNvSpPr>
            <a:spLocks noGrp="1"/>
          </p:cNvSpPr>
          <p:nvPr>
            <p:ph type="ctrTitle"/>
          </p:nvPr>
        </p:nvSpPr>
        <p:spPr>
          <a:xfrm>
            <a:off x="1267088" y="466725"/>
            <a:ext cx="6448165" cy="3429000"/>
          </a:xfrm>
        </p:spPr>
        <p:txBody>
          <a:bodyPr>
            <a:normAutofit/>
          </a:bodyPr>
          <a:lstStyle/>
          <a:p>
            <a:r>
              <a:rPr lang="en-US" sz="4500" b="1" dirty="0"/>
              <a:t>Service Slides go here</a:t>
            </a:r>
            <a:endParaRPr lang="en-US" b="1" dirty="0">
              <a:solidFill>
                <a:srgbClr val="FF0000"/>
              </a:solidFill>
            </a:endParaRPr>
          </a:p>
        </p:txBody>
      </p:sp>
      <p:pic>
        <p:nvPicPr>
          <p:cNvPr id="4" name="Picture 3"/>
          <p:cNvPicPr>
            <a:picLocks noChangeAspect="1" noChangeArrowheads="1"/>
          </p:cNvPicPr>
          <p:nvPr/>
        </p:nvPicPr>
        <p:blipFill>
          <a:blip r:embed="rId3"/>
          <a:srcRect/>
          <a:stretch>
            <a:fillRect/>
          </a:stretch>
        </p:blipFill>
        <p:spPr bwMode="auto">
          <a:xfrm>
            <a:off x="114301" y="138114"/>
            <a:ext cx="2411978" cy="862013"/>
          </a:xfrm>
          <a:prstGeom prst="rect">
            <a:avLst/>
          </a:prstGeom>
          <a:noFill/>
          <a:ln w="9525">
            <a:noFill/>
            <a:miter lim="800000"/>
            <a:headEnd/>
            <a:tailEnd/>
          </a:ln>
          <a:effectLst/>
        </p:spPr>
      </p:pic>
    </p:spTree>
    <p:extLst>
      <p:ext uri="{BB962C8B-B14F-4D97-AF65-F5344CB8AC3E}">
        <p14:creationId xmlns:p14="http://schemas.microsoft.com/office/powerpoint/2010/main" val="2992394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7661E1-B247-3E45-9545-D9E1DD85030B}"/>
              </a:ext>
            </a:extLst>
          </p:cNvPr>
          <p:cNvSpPr>
            <a:spLocks noGrp="1"/>
          </p:cNvSpPr>
          <p:nvPr>
            <p:ph type="ctrTitle"/>
          </p:nvPr>
        </p:nvSpPr>
        <p:spPr>
          <a:xfrm>
            <a:off x="1267088" y="466725"/>
            <a:ext cx="6448165" cy="3429000"/>
          </a:xfrm>
        </p:spPr>
        <p:txBody>
          <a:bodyPr>
            <a:normAutofit/>
          </a:bodyPr>
          <a:lstStyle/>
          <a:p>
            <a:r>
              <a:rPr lang="en-US" sz="4500" b="1" dirty="0"/>
              <a:t>LCR Visioning</a:t>
            </a:r>
            <a:br>
              <a:rPr lang="en-US" sz="4500" b="1" dirty="0"/>
            </a:br>
            <a:r>
              <a:rPr lang="en-US" b="1" dirty="0"/>
              <a:t/>
            </a:r>
            <a:br>
              <a:rPr lang="en-US" b="1" dirty="0"/>
            </a:br>
            <a:r>
              <a:rPr lang="en-US" b="1" dirty="0" smtClean="0"/>
              <a:t>Our Mission</a:t>
            </a:r>
            <a:endParaRPr lang="en-US" b="1" dirty="0">
              <a:solidFill>
                <a:srgbClr val="FF0000"/>
              </a:solidFill>
            </a:endParaRPr>
          </a:p>
        </p:txBody>
      </p:sp>
      <p:pic>
        <p:nvPicPr>
          <p:cNvPr id="4" name="Picture 3"/>
          <p:cNvPicPr>
            <a:picLocks noChangeAspect="1" noChangeArrowheads="1"/>
          </p:cNvPicPr>
          <p:nvPr/>
        </p:nvPicPr>
        <p:blipFill>
          <a:blip r:embed="rId3"/>
          <a:srcRect/>
          <a:stretch>
            <a:fillRect/>
          </a:stretch>
        </p:blipFill>
        <p:spPr bwMode="auto">
          <a:xfrm>
            <a:off x="114301" y="138114"/>
            <a:ext cx="2411978" cy="862013"/>
          </a:xfrm>
          <a:prstGeom prst="rect">
            <a:avLst/>
          </a:prstGeom>
          <a:noFill/>
          <a:ln w="9525">
            <a:noFill/>
            <a:miter lim="800000"/>
            <a:headEnd/>
            <a:tailEnd/>
          </a:ln>
          <a:effectLst/>
        </p:spPr>
      </p:pic>
      <p:pic>
        <p:nvPicPr>
          <p:cNvPr id="5" name="Content Placeholder 3" descr="Diagram&#10;&#10;Description automatically generated">
            <a:extLst>
              <a:ext uri="{FF2B5EF4-FFF2-40B4-BE49-F238E27FC236}">
                <a16:creationId xmlns:a16="http://schemas.microsoft.com/office/drawing/2014/main" xmlns="" id="{BF1509FC-D5DA-6849-A270-ADAF58599F90}"/>
              </a:ext>
            </a:extLst>
          </p:cNvPr>
          <p:cNvPicPr>
            <a:picLocks noChangeAspect="1"/>
          </p:cNvPicPr>
          <p:nvPr/>
        </p:nvPicPr>
        <p:blipFill>
          <a:blip r:embed="rId4"/>
          <a:stretch>
            <a:fillRect/>
          </a:stretch>
        </p:blipFill>
        <p:spPr>
          <a:xfrm>
            <a:off x="7786678" y="138113"/>
            <a:ext cx="1357322" cy="1085858"/>
          </a:xfrm>
          <a:prstGeom prst="rect">
            <a:avLst/>
          </a:prstGeom>
          <a:noFill/>
        </p:spPr>
      </p:pic>
    </p:spTree>
    <p:extLst>
      <p:ext uri="{BB962C8B-B14F-4D97-AF65-F5344CB8AC3E}">
        <p14:creationId xmlns:p14="http://schemas.microsoft.com/office/powerpoint/2010/main" val="2222595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457200" y="185741"/>
            <a:ext cx="8229600" cy="1014412"/>
          </a:xfrm>
        </p:spPr>
        <p:txBody>
          <a:bodyPr>
            <a:noAutofit/>
          </a:bodyPr>
          <a:lstStyle/>
          <a:p>
            <a:r>
              <a:rPr lang="en-US" sz="3600" b="1" dirty="0"/>
              <a:t>Visioning Process Year 1:</a:t>
            </a:r>
            <a:br>
              <a:rPr lang="en-US" sz="3600" b="1" dirty="0"/>
            </a:br>
            <a:r>
              <a:rPr lang="en-US" sz="3200" b="1" u="sng" dirty="0"/>
              <a:t>Determine Our True North</a:t>
            </a:r>
            <a:endParaRPr lang="en-US" b="1" u="sng" dirty="0">
              <a:solidFill>
                <a:srgbClr val="FF0000"/>
              </a:solidFill>
            </a:endParaRPr>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895352" y="1352553"/>
            <a:ext cx="7791451" cy="3408293"/>
          </a:xfrm>
        </p:spPr>
        <p:txBody>
          <a:bodyPr>
            <a:noAutofit/>
          </a:bodyPr>
          <a:lstStyle/>
          <a:p>
            <a:r>
              <a:rPr lang="en-US" sz="2700" b="1" dirty="0"/>
              <a:t>Discovery Process:  Survey, etc. (Completed)</a:t>
            </a:r>
          </a:p>
          <a:p>
            <a:r>
              <a:rPr lang="en-US" sz="2700" b="1" dirty="0"/>
              <a:t>This Summer</a:t>
            </a:r>
          </a:p>
          <a:p>
            <a:pPr lvl="1"/>
            <a:r>
              <a:rPr lang="en-US" sz="2700" b="1" dirty="0"/>
              <a:t>Core Values</a:t>
            </a:r>
          </a:p>
          <a:p>
            <a:pPr lvl="1"/>
            <a:r>
              <a:rPr lang="en-US" sz="2700" b="1" dirty="0" smtClean="0"/>
              <a:t>Mission</a:t>
            </a:r>
            <a:endParaRPr lang="en-US" sz="2700" b="1" dirty="0"/>
          </a:p>
          <a:p>
            <a:r>
              <a:rPr lang="en-US" sz="2700" b="1" dirty="0"/>
              <a:t>Beginning September</a:t>
            </a:r>
          </a:p>
          <a:p>
            <a:pPr lvl="1"/>
            <a:r>
              <a:rPr lang="en-US" sz="2700" b="1" dirty="0"/>
              <a:t>Vision</a:t>
            </a:r>
          </a:p>
          <a:p>
            <a:pPr lvl="1"/>
            <a:r>
              <a:rPr lang="en-US" sz="2700" b="1" dirty="0"/>
              <a:t>Strategy</a:t>
            </a:r>
          </a:p>
        </p:txBody>
      </p:sp>
      <p:pic>
        <p:nvPicPr>
          <p:cNvPr id="7" name="Content Placeholder 3" descr="Diagram&#10;&#10;Description automatically generated">
            <a:extLst>
              <a:ext uri="{FF2B5EF4-FFF2-40B4-BE49-F238E27FC236}">
                <a16:creationId xmlns:a16="http://schemas.microsoft.com/office/drawing/2014/main" xmlns="" id="{BF1509FC-D5DA-6849-A270-ADAF58599F90}"/>
              </a:ext>
            </a:extLst>
          </p:cNvPr>
          <p:cNvPicPr>
            <a:picLocks noChangeAspect="1"/>
          </p:cNvPicPr>
          <p:nvPr/>
        </p:nvPicPr>
        <p:blipFill>
          <a:blip r:embed="rId3"/>
          <a:stretch>
            <a:fillRect/>
          </a:stretch>
        </p:blipFill>
        <p:spPr>
          <a:xfrm>
            <a:off x="5168862" y="2075961"/>
            <a:ext cx="3360778" cy="2562717"/>
          </a:xfrm>
          <a:prstGeom prst="rect">
            <a:avLst/>
          </a:prstGeom>
          <a:noFill/>
        </p:spPr>
      </p:pic>
      <p:pic>
        <p:nvPicPr>
          <p:cNvPr id="5" name="Picture 4"/>
          <p:cNvPicPr>
            <a:picLocks noChangeAspect="1" noChangeArrowheads="1"/>
          </p:cNvPicPr>
          <p:nvPr/>
        </p:nvPicPr>
        <p:blipFill>
          <a:blip r:embed="rId4"/>
          <a:srcRect/>
          <a:stretch>
            <a:fillRect/>
          </a:stretch>
        </p:blipFill>
        <p:spPr bwMode="auto">
          <a:xfrm>
            <a:off x="114300" y="138115"/>
            <a:ext cx="1828800" cy="653591"/>
          </a:xfrm>
          <a:prstGeom prst="rect">
            <a:avLst/>
          </a:prstGeom>
          <a:noFill/>
          <a:ln w="9525">
            <a:noFill/>
            <a:miter lim="800000"/>
            <a:headEnd/>
            <a:tailEnd/>
          </a:ln>
          <a:effectLst/>
        </p:spPr>
      </p:pic>
    </p:spTree>
    <p:extLst>
      <p:ext uri="{BB962C8B-B14F-4D97-AF65-F5344CB8AC3E}">
        <p14:creationId xmlns:p14="http://schemas.microsoft.com/office/powerpoint/2010/main" val="2599124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7661E1-B247-3E45-9545-D9E1DD85030B}"/>
              </a:ext>
            </a:extLst>
          </p:cNvPr>
          <p:cNvSpPr>
            <a:spLocks noGrp="1"/>
          </p:cNvSpPr>
          <p:nvPr>
            <p:ph type="ctrTitle"/>
          </p:nvPr>
        </p:nvSpPr>
        <p:spPr>
          <a:xfrm>
            <a:off x="1267088" y="466725"/>
            <a:ext cx="6448165" cy="3429000"/>
          </a:xfrm>
        </p:spPr>
        <p:txBody>
          <a:bodyPr>
            <a:normAutofit/>
          </a:bodyPr>
          <a:lstStyle/>
          <a:p>
            <a:r>
              <a:rPr lang="en-US" sz="4500" b="1" dirty="0"/>
              <a:t>Our </a:t>
            </a:r>
            <a:r>
              <a:rPr lang="en-US" sz="4500" b="1" dirty="0" smtClean="0"/>
              <a:t>Mission</a:t>
            </a:r>
            <a:r>
              <a:rPr lang="en-US" sz="4500" b="1" dirty="0"/>
              <a:t/>
            </a:r>
            <a:br>
              <a:rPr lang="en-US" sz="4500" b="1" dirty="0"/>
            </a:br>
            <a:r>
              <a:rPr lang="en-US" b="1" dirty="0"/>
              <a:t/>
            </a:r>
            <a:br>
              <a:rPr lang="en-US" b="1" dirty="0"/>
            </a:br>
            <a:r>
              <a:rPr lang="en-US" b="1" dirty="0" smtClean="0"/>
              <a:t>Small Group Breakout Exercise</a:t>
            </a:r>
            <a:endParaRPr lang="en-US" b="1" dirty="0">
              <a:solidFill>
                <a:srgbClr val="FF0000"/>
              </a:solidFill>
            </a:endParaRPr>
          </a:p>
        </p:txBody>
      </p:sp>
      <p:pic>
        <p:nvPicPr>
          <p:cNvPr id="4" name="Picture 3"/>
          <p:cNvPicPr>
            <a:picLocks noChangeAspect="1" noChangeArrowheads="1"/>
          </p:cNvPicPr>
          <p:nvPr/>
        </p:nvPicPr>
        <p:blipFill>
          <a:blip r:embed="rId3"/>
          <a:srcRect/>
          <a:stretch>
            <a:fillRect/>
          </a:stretch>
        </p:blipFill>
        <p:spPr bwMode="auto">
          <a:xfrm>
            <a:off x="114301" y="138114"/>
            <a:ext cx="2411978" cy="862013"/>
          </a:xfrm>
          <a:prstGeom prst="rect">
            <a:avLst/>
          </a:prstGeom>
          <a:noFill/>
          <a:ln w="9525">
            <a:noFill/>
            <a:miter lim="800000"/>
            <a:headEnd/>
            <a:tailEnd/>
          </a:ln>
          <a:effectLst/>
        </p:spPr>
      </p:pic>
      <p:pic>
        <p:nvPicPr>
          <p:cNvPr id="5" name="Content Placeholder 3" descr="Diagram&#10;&#10;Description automatically generated">
            <a:extLst>
              <a:ext uri="{FF2B5EF4-FFF2-40B4-BE49-F238E27FC236}">
                <a16:creationId xmlns:a16="http://schemas.microsoft.com/office/drawing/2014/main" xmlns="" id="{BF1509FC-D5DA-6849-A270-ADAF58599F90}"/>
              </a:ext>
            </a:extLst>
          </p:cNvPr>
          <p:cNvPicPr>
            <a:picLocks noChangeAspect="1"/>
          </p:cNvPicPr>
          <p:nvPr/>
        </p:nvPicPr>
        <p:blipFill>
          <a:blip r:embed="rId4"/>
          <a:stretch>
            <a:fillRect/>
          </a:stretch>
        </p:blipFill>
        <p:spPr>
          <a:xfrm>
            <a:off x="7772401" y="72623"/>
            <a:ext cx="1357322" cy="1085858"/>
          </a:xfrm>
          <a:prstGeom prst="rect">
            <a:avLst/>
          </a:prstGeom>
          <a:noFill/>
        </p:spPr>
      </p:pic>
    </p:spTree>
    <p:extLst>
      <p:ext uri="{BB962C8B-B14F-4D97-AF65-F5344CB8AC3E}">
        <p14:creationId xmlns:p14="http://schemas.microsoft.com/office/powerpoint/2010/main" val="33030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3"/>
          <a:srcRect r="35200" b="50130"/>
          <a:stretch/>
        </p:blipFill>
        <p:spPr bwMode="auto">
          <a:xfrm>
            <a:off x="225384" y="184374"/>
            <a:ext cx="3848100" cy="1828800"/>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7505205" y="4370119"/>
            <a:ext cx="1638795" cy="773381"/>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61011" y="2346119"/>
            <a:ext cx="3016580" cy="2246769"/>
          </a:xfrm>
          <a:prstGeom prst="rect">
            <a:avLst/>
          </a:prstGeom>
          <a:noFill/>
        </p:spPr>
        <p:txBody>
          <a:bodyPr wrap="square" rtlCol="0">
            <a:spAutoFit/>
          </a:bodyPr>
          <a:lstStyle/>
          <a:p>
            <a:r>
              <a:rPr lang="en-US" sz="2800" b="1" dirty="0">
                <a:latin typeface="+mj-lt"/>
                <a:ea typeface="+mj-ea"/>
                <a:cs typeface="+mj-cs"/>
              </a:rPr>
              <a:t>Send us your responses using the LCR website About Us, Contact Us request form</a:t>
            </a:r>
          </a:p>
        </p:txBody>
      </p:sp>
      <p:sp>
        <p:nvSpPr>
          <p:cNvPr id="9" name="TextBox 8"/>
          <p:cNvSpPr txBox="1"/>
          <p:nvPr/>
        </p:nvSpPr>
        <p:spPr>
          <a:xfrm>
            <a:off x="4272891" y="243749"/>
            <a:ext cx="2755322" cy="523220"/>
          </a:xfrm>
          <a:prstGeom prst="rect">
            <a:avLst/>
          </a:prstGeom>
          <a:noFill/>
        </p:spPr>
        <p:txBody>
          <a:bodyPr wrap="square" rtlCol="0">
            <a:spAutoFit/>
          </a:bodyPr>
          <a:lstStyle/>
          <a:p>
            <a:r>
              <a:rPr lang="en-US" sz="2800" b="1" dirty="0" smtClean="0">
                <a:latin typeface="+mj-lt"/>
                <a:ea typeface="+mj-ea"/>
                <a:cs typeface="+mj-cs"/>
              </a:rPr>
              <a:t>Online Viewers…</a:t>
            </a:r>
            <a:endParaRPr lang="en-US" sz="2800" b="1" dirty="0">
              <a:latin typeface="+mj-lt"/>
              <a:ea typeface="+mj-ea"/>
              <a:cs typeface="+mj-cs"/>
            </a:endParaRPr>
          </a:p>
        </p:txBody>
      </p:sp>
      <p:grpSp>
        <p:nvGrpSpPr>
          <p:cNvPr id="15" name="Group 14"/>
          <p:cNvGrpSpPr/>
          <p:nvPr/>
        </p:nvGrpSpPr>
        <p:grpSpPr>
          <a:xfrm>
            <a:off x="3661186" y="988060"/>
            <a:ext cx="5019675" cy="3976810"/>
            <a:chOff x="3661186" y="988060"/>
            <a:chExt cx="5019675" cy="3976810"/>
          </a:xfrm>
        </p:grpSpPr>
        <p:pic>
          <p:nvPicPr>
            <p:cNvPr id="7" name="Picture 6"/>
            <p:cNvPicPr/>
            <p:nvPr/>
          </p:nvPicPr>
          <p:blipFill rotWithShape="1">
            <a:blip r:embed="rId4"/>
            <a:srcRect r="15545"/>
            <a:stretch/>
          </p:blipFill>
          <p:spPr bwMode="auto">
            <a:xfrm>
              <a:off x="3661186" y="988060"/>
              <a:ext cx="5019675" cy="3529330"/>
            </a:xfrm>
            <a:prstGeom prst="rect">
              <a:avLst/>
            </a:prstGeom>
            <a:ln>
              <a:noFill/>
            </a:ln>
            <a:extLst>
              <a:ext uri="{53640926-AAD7-44D8-BBD7-CCE9431645EC}">
                <a14:shadowObscured xmlns:a14="http://schemas.microsoft.com/office/drawing/2010/main"/>
              </a:ext>
            </a:extLst>
          </p:spPr>
        </p:pic>
        <p:sp>
          <p:nvSpPr>
            <p:cNvPr id="11" name="TextBox 10"/>
            <p:cNvSpPr txBox="1"/>
            <p:nvPr/>
          </p:nvSpPr>
          <p:spPr>
            <a:xfrm>
              <a:off x="6575562" y="1913465"/>
              <a:ext cx="304892" cy="307777"/>
            </a:xfrm>
            <a:prstGeom prst="rect">
              <a:avLst/>
            </a:prstGeom>
            <a:noFill/>
          </p:spPr>
          <p:txBody>
            <a:bodyPr wrap="none" rtlCol="0">
              <a:spAutoFit/>
            </a:bodyPr>
            <a:lstStyle/>
            <a:p>
              <a:r>
                <a:rPr lang="en-US" dirty="0" smtClean="0">
                  <a:latin typeface="Arial Black" pitchFamily="34" charset="0"/>
                </a:rPr>
                <a:t>1</a:t>
              </a:r>
              <a:endParaRPr lang="en-US" dirty="0">
                <a:latin typeface="Arial Black" pitchFamily="34" charset="0"/>
              </a:endParaRPr>
            </a:p>
          </p:txBody>
        </p:sp>
        <p:sp>
          <p:nvSpPr>
            <p:cNvPr id="12" name="TextBox 11"/>
            <p:cNvSpPr txBox="1"/>
            <p:nvPr/>
          </p:nvSpPr>
          <p:spPr>
            <a:xfrm>
              <a:off x="6510186" y="3265715"/>
              <a:ext cx="304892" cy="307777"/>
            </a:xfrm>
            <a:prstGeom prst="rect">
              <a:avLst/>
            </a:prstGeom>
            <a:noFill/>
          </p:spPr>
          <p:txBody>
            <a:bodyPr wrap="none" rtlCol="0">
              <a:spAutoFit/>
            </a:bodyPr>
            <a:lstStyle/>
            <a:p>
              <a:r>
                <a:rPr lang="en-US" dirty="0">
                  <a:latin typeface="Arial Black" pitchFamily="34" charset="0"/>
                </a:rPr>
                <a:t>3</a:t>
              </a:r>
            </a:p>
          </p:txBody>
        </p:sp>
        <p:sp>
          <p:nvSpPr>
            <p:cNvPr id="13" name="TextBox 12"/>
            <p:cNvSpPr txBox="1"/>
            <p:nvPr/>
          </p:nvSpPr>
          <p:spPr>
            <a:xfrm>
              <a:off x="7468182" y="2824903"/>
              <a:ext cx="304892" cy="307777"/>
            </a:xfrm>
            <a:prstGeom prst="rect">
              <a:avLst/>
            </a:prstGeom>
            <a:noFill/>
          </p:spPr>
          <p:txBody>
            <a:bodyPr wrap="none" rtlCol="0">
              <a:spAutoFit/>
            </a:bodyPr>
            <a:lstStyle/>
            <a:p>
              <a:r>
                <a:rPr lang="en-US" dirty="0">
                  <a:latin typeface="Arial Black" pitchFamily="34" charset="0"/>
                </a:rPr>
                <a:t>2</a:t>
              </a:r>
            </a:p>
          </p:txBody>
        </p:sp>
        <p:sp>
          <p:nvSpPr>
            <p:cNvPr id="14" name="TextBox 13"/>
            <p:cNvSpPr txBox="1"/>
            <p:nvPr/>
          </p:nvSpPr>
          <p:spPr>
            <a:xfrm>
              <a:off x="6414571" y="4235768"/>
              <a:ext cx="304892" cy="307777"/>
            </a:xfrm>
            <a:prstGeom prst="rect">
              <a:avLst/>
            </a:prstGeom>
            <a:noFill/>
          </p:spPr>
          <p:txBody>
            <a:bodyPr wrap="none" rtlCol="0">
              <a:spAutoFit/>
            </a:bodyPr>
            <a:lstStyle/>
            <a:p>
              <a:r>
                <a:rPr lang="en-US" dirty="0" smtClean="0">
                  <a:latin typeface="Arial Black" pitchFamily="34" charset="0"/>
                </a:rPr>
                <a:t>4</a:t>
              </a:r>
              <a:endParaRPr lang="en-US" dirty="0">
                <a:latin typeface="Arial Black" pitchFamily="34" charset="0"/>
              </a:endParaRPr>
            </a:p>
          </p:txBody>
        </p:sp>
        <p:pic>
          <p:nvPicPr>
            <p:cNvPr id="16" name="Picture 15"/>
            <p:cNvPicPr/>
            <p:nvPr/>
          </p:nvPicPr>
          <p:blipFill rotWithShape="1">
            <a:blip r:embed="rId5"/>
            <a:srcRect l="39102" t="87172" r="39904" b="2572"/>
            <a:stretch/>
          </p:blipFill>
          <p:spPr bwMode="auto">
            <a:xfrm>
              <a:off x="6073797" y="4602920"/>
              <a:ext cx="1247775" cy="361950"/>
            </a:xfrm>
            <a:prstGeom prst="rect">
              <a:avLst/>
            </a:prstGeom>
            <a:ln>
              <a:noFill/>
            </a:ln>
            <a:extLst>
              <a:ext uri="{53640926-AAD7-44D8-BBD7-CCE9431645EC}">
                <a14:shadowObscured xmlns:a14="http://schemas.microsoft.com/office/drawing/2010/main"/>
              </a:ext>
            </a:extLst>
          </p:spPr>
        </p:pic>
        <p:sp>
          <p:nvSpPr>
            <p:cNvPr id="17" name="TextBox 16"/>
            <p:cNvSpPr txBox="1"/>
            <p:nvPr/>
          </p:nvSpPr>
          <p:spPr>
            <a:xfrm>
              <a:off x="5771346" y="4625668"/>
              <a:ext cx="304892" cy="307777"/>
            </a:xfrm>
            <a:prstGeom prst="rect">
              <a:avLst/>
            </a:prstGeom>
            <a:noFill/>
          </p:spPr>
          <p:txBody>
            <a:bodyPr wrap="none" rtlCol="0">
              <a:spAutoFit/>
            </a:bodyPr>
            <a:lstStyle/>
            <a:p>
              <a:r>
                <a:rPr lang="en-US" dirty="0">
                  <a:latin typeface="Arial Black" pitchFamily="34" charset="0"/>
                </a:rPr>
                <a:t>5</a:t>
              </a:r>
            </a:p>
          </p:txBody>
        </p:sp>
      </p:grpSp>
    </p:spTree>
    <p:extLst>
      <p:ext uri="{BB962C8B-B14F-4D97-AF65-F5344CB8AC3E}">
        <p14:creationId xmlns:p14="http://schemas.microsoft.com/office/powerpoint/2010/main" val="2728250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457200" y="3464"/>
            <a:ext cx="8229600" cy="857250"/>
          </a:xfrm>
        </p:spPr>
        <p:txBody>
          <a:bodyPr>
            <a:normAutofit/>
          </a:bodyPr>
          <a:lstStyle/>
          <a:p>
            <a:r>
              <a:rPr lang="en-US" b="1" dirty="0" smtClean="0"/>
              <a:t>Our Mission</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628650" y="889605"/>
            <a:ext cx="8058150" cy="3871239"/>
          </a:xfrm>
        </p:spPr>
        <p:txBody>
          <a:bodyPr>
            <a:normAutofit fontScale="92500" lnSpcReduction="20000"/>
          </a:bodyPr>
          <a:lstStyle/>
          <a:p>
            <a:pPr marL="0" indent="0">
              <a:buNone/>
            </a:pPr>
            <a:r>
              <a:rPr lang="en-US" sz="2600" b="1" dirty="0"/>
              <a:t>  What is our Mission?  </a:t>
            </a:r>
          </a:p>
          <a:p>
            <a:pPr marL="342900" indent="-171450"/>
            <a:r>
              <a:rPr lang="en-US" sz="2100" b="1" dirty="0">
                <a:solidFill>
                  <a:srgbClr val="0070C0"/>
                </a:solidFill>
              </a:rPr>
              <a:t>Why do we exist?  </a:t>
            </a:r>
            <a:r>
              <a:rPr lang="en-US" sz="2100" dirty="0"/>
              <a:t>What do we do better than others?</a:t>
            </a:r>
          </a:p>
          <a:p>
            <a:pPr marL="342900" indent="-171450"/>
            <a:r>
              <a:rPr lang="en-US" sz="2100" b="1" dirty="0">
                <a:solidFill>
                  <a:srgbClr val="0070C0"/>
                </a:solidFill>
              </a:rPr>
              <a:t>Who is our beneficiary?  </a:t>
            </a:r>
            <a:r>
              <a:rPr lang="en-US" sz="2100" dirty="0"/>
              <a:t>This is typically not “inside” the church.  Who can we reach or serve better then others in our local community?</a:t>
            </a:r>
          </a:p>
          <a:p>
            <a:pPr marL="342900" indent="-171450"/>
            <a:r>
              <a:rPr lang="en-US" sz="2100" b="1" dirty="0">
                <a:solidFill>
                  <a:srgbClr val="0070C0"/>
                </a:solidFill>
              </a:rPr>
              <a:t>What is our objective or desired result?  </a:t>
            </a:r>
            <a:r>
              <a:rPr lang="en-US" sz="2100" dirty="0"/>
              <a:t>What difference would we like to see in 5 or 10 years?</a:t>
            </a:r>
            <a:endParaRPr lang="en-US" sz="2100" b="1" dirty="0">
              <a:solidFill>
                <a:srgbClr val="0070C0"/>
              </a:solidFill>
            </a:endParaRPr>
          </a:p>
          <a:p>
            <a:pPr marL="342900" indent="-171450"/>
            <a:r>
              <a:rPr lang="en-US" sz="2100" dirty="0"/>
              <a:t>State the mission. This could be a series of short phrases</a:t>
            </a:r>
          </a:p>
          <a:p>
            <a:pPr marL="342900" indent="-171450"/>
            <a:r>
              <a:rPr lang="en-US" sz="2100" dirty="0"/>
              <a:t>Does it help us say no to good things?  Help making the “hard” decision on how our resources will be used (volunteers, dollars, time, etc.)</a:t>
            </a:r>
          </a:p>
          <a:p>
            <a:pPr marL="171450" indent="0">
              <a:buNone/>
            </a:pPr>
            <a:endParaRPr lang="en-US" sz="1100" dirty="0"/>
          </a:p>
          <a:p>
            <a:pPr marL="171450" indent="0">
              <a:buNone/>
            </a:pPr>
            <a:r>
              <a:rPr lang="en-US" sz="2600" b="1" dirty="0"/>
              <a:t>TASK:</a:t>
            </a:r>
          </a:p>
          <a:p>
            <a:pPr marL="514350" indent="-342900">
              <a:buFont typeface="Wingdings" pitchFamily="2" charset="2"/>
              <a:buChar char="Ø"/>
            </a:pPr>
            <a:r>
              <a:rPr lang="en-US" sz="2600" dirty="0"/>
              <a:t>Develop our mission, keeping in mind the core values we identified in the last session.</a:t>
            </a:r>
          </a:p>
          <a:p>
            <a:pPr lvl="2"/>
            <a:endParaRPr lang="en-US" dirty="0"/>
          </a:p>
        </p:txBody>
      </p:sp>
      <p:grpSp>
        <p:nvGrpSpPr>
          <p:cNvPr id="8" name="Group 7"/>
          <p:cNvGrpSpPr/>
          <p:nvPr/>
        </p:nvGrpSpPr>
        <p:grpSpPr>
          <a:xfrm>
            <a:off x="7575447" y="84992"/>
            <a:ext cx="1476375" cy="1063337"/>
            <a:chOff x="7023048" y="322118"/>
            <a:chExt cx="4559352" cy="3647482"/>
          </a:xfrm>
        </p:grpSpPr>
        <p:pic>
          <p:nvPicPr>
            <p:cNvPr id="4"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7023048" y="322118"/>
              <a:ext cx="4559352" cy="3647482"/>
            </a:xfrm>
            <a:prstGeom prst="rect">
              <a:avLst/>
            </a:prstGeom>
            <a:noFill/>
          </p:spPr>
        </p:pic>
        <p:sp>
          <p:nvSpPr>
            <p:cNvPr id="6" name="Rounded Rectangle 5"/>
            <p:cNvSpPr/>
            <p:nvPr/>
          </p:nvSpPr>
          <p:spPr>
            <a:xfrm rot="3120000">
              <a:off x="7627750" y="2316357"/>
              <a:ext cx="1456938" cy="457200"/>
            </a:xfrm>
            <a:prstGeom prst="roundRect">
              <a:avLst/>
            </a:prstGeom>
            <a:solidFill>
              <a:srgbClr val="BEC637">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2520000">
              <a:off x="9499600" y="2485551"/>
              <a:ext cx="1193800" cy="464943"/>
            </a:xfrm>
            <a:prstGeom prst="roundRect">
              <a:avLst/>
            </a:prstGeom>
            <a:solidFill>
              <a:srgbClr val="FF99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83845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457200" y="5954"/>
            <a:ext cx="8229600" cy="857250"/>
          </a:xfrm>
        </p:spPr>
        <p:txBody>
          <a:bodyPr/>
          <a:lstStyle/>
          <a:p>
            <a:r>
              <a:rPr lang="en-US" b="1" dirty="0"/>
              <a:t>NEXT STEPS</a:t>
            </a:r>
            <a:endParaRPr lang="en-US" b="1" dirty="0">
              <a:solidFill>
                <a:srgbClr val="FF0000"/>
              </a:solidFill>
            </a:endParaRPr>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628652" y="1143004"/>
            <a:ext cx="7886700" cy="3617843"/>
          </a:xfrm>
        </p:spPr>
        <p:txBody>
          <a:bodyPr>
            <a:normAutofit fontScale="92500"/>
          </a:bodyPr>
          <a:lstStyle/>
          <a:p>
            <a:r>
              <a:rPr lang="en-US" sz="2600" dirty="0"/>
              <a:t>The taskforce will combine all </a:t>
            </a:r>
            <a:r>
              <a:rPr lang="en-US" sz="2600" dirty="0" smtClean="0"/>
              <a:t>groups’ Mission statements into a list of the top </a:t>
            </a:r>
            <a:r>
              <a:rPr lang="en-US" sz="2600" smtClean="0"/>
              <a:t>4-5 statements or ideas</a:t>
            </a:r>
            <a:endParaRPr lang="en-US" sz="2600" dirty="0" smtClean="0"/>
          </a:p>
          <a:p>
            <a:endParaRPr lang="en-US" sz="1400" dirty="0"/>
          </a:p>
          <a:p>
            <a:r>
              <a:rPr lang="en-US" sz="2600" dirty="0"/>
              <a:t>Present to LCR’s Visioning Team for use in the next phase</a:t>
            </a:r>
          </a:p>
          <a:p>
            <a:endParaRPr lang="en-US" sz="1400" dirty="0"/>
          </a:p>
          <a:p>
            <a:r>
              <a:rPr lang="en-US" sz="2600" dirty="0"/>
              <a:t>Communicate back to the congregation on Sept 11th</a:t>
            </a:r>
          </a:p>
          <a:p>
            <a:endParaRPr lang="en-US" sz="1400" dirty="0"/>
          </a:p>
          <a:p>
            <a:r>
              <a:rPr lang="en-US" sz="2600" dirty="0"/>
              <a:t>Begin working on Strategy and Vision in September</a:t>
            </a:r>
          </a:p>
          <a:p>
            <a:endParaRPr lang="en-US" sz="1400" dirty="0"/>
          </a:p>
          <a:p>
            <a:r>
              <a:rPr lang="en-US" sz="2600" b="1" dirty="0"/>
              <a:t>Thank you for your thoughts and time!</a:t>
            </a:r>
          </a:p>
        </p:txBody>
      </p:sp>
      <p:pic>
        <p:nvPicPr>
          <p:cNvPr id="6" name="Content Placeholder 3" descr="Diagram&#10;&#10;Description automatically generated">
            <a:extLst>
              <a:ext uri="{FF2B5EF4-FFF2-40B4-BE49-F238E27FC236}">
                <a16:creationId xmlns:a16="http://schemas.microsoft.com/office/drawing/2014/main" xmlns="" id="{BF1509FC-D5DA-6849-A270-ADAF58599F90}"/>
              </a:ext>
            </a:extLst>
          </p:cNvPr>
          <p:cNvPicPr>
            <a:picLocks noChangeAspect="1"/>
          </p:cNvPicPr>
          <p:nvPr/>
        </p:nvPicPr>
        <p:blipFill>
          <a:blip r:embed="rId3"/>
          <a:stretch>
            <a:fillRect/>
          </a:stretch>
        </p:blipFill>
        <p:spPr>
          <a:xfrm>
            <a:off x="7772401" y="72623"/>
            <a:ext cx="1357322" cy="1085858"/>
          </a:xfrm>
          <a:prstGeom prst="rect">
            <a:avLst/>
          </a:prstGeom>
          <a:noFill/>
        </p:spPr>
      </p:pic>
      <p:pic>
        <p:nvPicPr>
          <p:cNvPr id="5" name="Picture 4"/>
          <p:cNvPicPr>
            <a:picLocks noChangeAspect="1" noChangeArrowheads="1"/>
          </p:cNvPicPr>
          <p:nvPr/>
        </p:nvPicPr>
        <p:blipFill>
          <a:blip r:embed="rId4"/>
          <a:srcRect/>
          <a:stretch>
            <a:fillRect/>
          </a:stretch>
        </p:blipFill>
        <p:spPr bwMode="auto">
          <a:xfrm>
            <a:off x="114301" y="138114"/>
            <a:ext cx="2411978" cy="862013"/>
          </a:xfrm>
          <a:prstGeom prst="rect">
            <a:avLst/>
          </a:prstGeom>
          <a:noFill/>
          <a:ln w="9525">
            <a:noFill/>
            <a:miter lim="800000"/>
            <a:headEnd/>
            <a:tailEnd/>
          </a:ln>
          <a:effectLst/>
        </p:spPr>
      </p:pic>
    </p:spTree>
    <p:extLst>
      <p:ext uri="{BB962C8B-B14F-4D97-AF65-F5344CB8AC3E}">
        <p14:creationId xmlns:p14="http://schemas.microsoft.com/office/powerpoint/2010/main" val="1700947902"/>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6305</TotalTime>
  <Words>847</Words>
  <Application>Microsoft Office PowerPoint</Application>
  <PresentationFormat>On-screen Show (16:9)</PresentationFormat>
  <Paragraphs>105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Custom Design</vt:lpstr>
      <vt:lpstr>Today’s Agenda</vt:lpstr>
      <vt:lpstr>Service Slides go here</vt:lpstr>
      <vt:lpstr>LCR Visioning  Our Mission</vt:lpstr>
      <vt:lpstr>Visioning Process Year 1: Determine Our True North</vt:lpstr>
      <vt:lpstr>Our Mission  Small Group Breakout Exercise</vt:lpstr>
      <vt:lpstr>PowerPoint Presentation</vt:lpstr>
      <vt:lpstr>Our Mission</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Osterhaus</dc:creator>
  <cp:lastModifiedBy>Dawn Jacobson</cp:lastModifiedBy>
  <cp:revision>187</cp:revision>
  <cp:lastPrinted>2022-06-25T17:10:28Z</cp:lastPrinted>
  <dcterms:created xsi:type="dcterms:W3CDTF">2021-12-04T12:00:59Z</dcterms:created>
  <dcterms:modified xsi:type="dcterms:W3CDTF">2022-07-21T00:49:01Z</dcterms:modified>
</cp:coreProperties>
</file>